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0"/>
  </p:notesMasterIdLst>
  <p:sldIdLst>
    <p:sldId id="256" r:id="rId2"/>
    <p:sldId id="257" r:id="rId3"/>
    <p:sldId id="258" r:id="rId4"/>
    <p:sldId id="293" r:id="rId5"/>
    <p:sldId id="296" r:id="rId6"/>
    <p:sldId id="259" r:id="rId7"/>
    <p:sldId id="260" r:id="rId8"/>
    <p:sldId id="262" r:id="rId9"/>
    <p:sldId id="297" r:id="rId10"/>
    <p:sldId id="264" r:id="rId11"/>
    <p:sldId id="265" r:id="rId12"/>
    <p:sldId id="269" r:id="rId13"/>
    <p:sldId id="281" r:id="rId14"/>
    <p:sldId id="276" r:id="rId15"/>
    <p:sldId id="288" r:id="rId16"/>
    <p:sldId id="289" r:id="rId17"/>
    <p:sldId id="290" r:id="rId18"/>
    <p:sldId id="292" r:id="rId19"/>
  </p:sldIdLst>
  <p:sldSz cx="18288000" cy="10287000"/>
  <p:notesSz cx="6858000" cy="9144000"/>
  <p:embeddedFontLst>
    <p:embeddedFont>
      <p:font typeface="29LT Adir Bold" panose="020B0604020202020204" charset="-78"/>
      <p:regular r:id="rId21"/>
    </p:embeddedFont>
    <p:embeddedFont>
      <p:font typeface="29LT Adir Semi-Bold" panose="020B0604020202020204" charset="-78"/>
      <p:regular r:id="rId22"/>
    </p:embeddedFont>
    <p:embeddedFont>
      <p:font typeface="Asap Condensed Bold" panose="020B0604020202020204" charset="0"/>
      <p:regular r:id="rId23"/>
    </p:embeddedFont>
    <p:embeddedFont>
      <p:font typeface="Dumondi Condensed" panose="020B0604020202020204" charset="-34"/>
      <p:regular r:id="rId24"/>
    </p:embeddedFont>
    <p:embeddedFont>
      <p:font typeface="Dumondi Condensed Bold" panose="020B0604020202020204" charset="-34"/>
      <p:regular r:id="rId25"/>
    </p:embeddedFont>
    <p:embeddedFont>
      <p:font typeface="Roca One Bold" panose="020B0604020202020204" charset="0"/>
      <p:regular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C91E41A-00F8-44F3-9278-C81DF1D0DAE2}" v="6" dt="2024-12-02T12:38:45.16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67" d="100"/>
          <a:sy n="67" d="100"/>
        </p:scale>
        <p:origin x="72" y="3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font" Target="fonts/font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gar K A" userId="166cb6b0d78faca3" providerId="LiveId" clId="{3C91E41A-00F8-44F3-9278-C81DF1D0DAE2}"/>
    <pc:docChg chg="undo custSel addSld delSld modSld sldOrd">
      <pc:chgData name="Sagar K A" userId="166cb6b0d78faca3" providerId="LiveId" clId="{3C91E41A-00F8-44F3-9278-C81DF1D0DAE2}" dt="2024-12-02T12:56:08.400" v="466" actId="478"/>
      <pc:docMkLst>
        <pc:docMk/>
      </pc:docMkLst>
      <pc:sldChg chg="modSp mod">
        <pc:chgData name="Sagar K A" userId="166cb6b0d78faca3" providerId="LiveId" clId="{3C91E41A-00F8-44F3-9278-C81DF1D0DAE2}" dt="2024-12-02T12:22:06.342" v="29" actId="20577"/>
        <pc:sldMkLst>
          <pc:docMk/>
          <pc:sldMk cId="0" sldId="256"/>
        </pc:sldMkLst>
        <pc:spChg chg="mod">
          <ac:chgData name="Sagar K A" userId="166cb6b0d78faca3" providerId="LiveId" clId="{3C91E41A-00F8-44F3-9278-C81DF1D0DAE2}" dt="2024-12-02T12:21:27.372" v="14" actId="1076"/>
          <ac:spMkLst>
            <pc:docMk/>
            <pc:sldMk cId="0" sldId="256"/>
            <ac:spMk id="15" creationId="{00000000-0000-0000-0000-000000000000}"/>
          </ac:spMkLst>
        </pc:spChg>
        <pc:spChg chg="mod">
          <ac:chgData name="Sagar K A" userId="166cb6b0d78faca3" providerId="LiveId" clId="{3C91E41A-00F8-44F3-9278-C81DF1D0DAE2}" dt="2024-12-02T12:22:06.342" v="29" actId="20577"/>
          <ac:spMkLst>
            <pc:docMk/>
            <pc:sldMk cId="0" sldId="256"/>
            <ac:spMk id="16" creationId="{00000000-0000-0000-0000-000000000000}"/>
          </ac:spMkLst>
        </pc:spChg>
        <pc:spChg chg="mod">
          <ac:chgData name="Sagar K A" userId="166cb6b0d78faca3" providerId="LiveId" clId="{3C91E41A-00F8-44F3-9278-C81DF1D0DAE2}" dt="2024-12-02T12:21:54.129" v="18" actId="1076"/>
          <ac:spMkLst>
            <pc:docMk/>
            <pc:sldMk cId="0" sldId="256"/>
            <ac:spMk id="17" creationId="{00000000-0000-0000-0000-000000000000}"/>
          </ac:spMkLst>
        </pc:spChg>
        <pc:grpChg chg="mod">
          <ac:chgData name="Sagar K A" userId="166cb6b0d78faca3" providerId="LiveId" clId="{3C91E41A-00F8-44F3-9278-C81DF1D0DAE2}" dt="2024-12-02T12:21:34.662" v="16" actId="1076"/>
          <ac:grpSpMkLst>
            <pc:docMk/>
            <pc:sldMk cId="0" sldId="256"/>
            <ac:grpSpMk id="8" creationId="{00000000-0000-0000-0000-000000000000}"/>
          </ac:grpSpMkLst>
        </pc:grpChg>
        <pc:grpChg chg="mod">
          <ac:chgData name="Sagar K A" userId="166cb6b0d78faca3" providerId="LiveId" clId="{3C91E41A-00F8-44F3-9278-C81DF1D0DAE2}" dt="2024-12-02T12:21:32.812" v="15" actId="1076"/>
          <ac:grpSpMkLst>
            <pc:docMk/>
            <pc:sldMk cId="0" sldId="256"/>
            <ac:grpSpMk id="11" creationId="{00000000-0000-0000-0000-000000000000}"/>
          </ac:grpSpMkLst>
        </pc:grpChg>
      </pc:sldChg>
      <pc:sldChg chg="delSp modSp mod">
        <pc:chgData name="Sagar K A" userId="166cb6b0d78faca3" providerId="LiveId" clId="{3C91E41A-00F8-44F3-9278-C81DF1D0DAE2}" dt="2024-12-02T12:56:08.400" v="466" actId="478"/>
        <pc:sldMkLst>
          <pc:docMk/>
          <pc:sldMk cId="0" sldId="257"/>
        </pc:sldMkLst>
        <pc:spChg chg="mod">
          <ac:chgData name="Sagar K A" userId="166cb6b0d78faca3" providerId="LiveId" clId="{3C91E41A-00F8-44F3-9278-C81DF1D0DAE2}" dt="2024-12-02T12:55:19.259" v="454" actId="1076"/>
          <ac:spMkLst>
            <pc:docMk/>
            <pc:sldMk cId="0" sldId="257"/>
            <ac:spMk id="33" creationId="{00000000-0000-0000-0000-000000000000}"/>
          </ac:spMkLst>
        </pc:spChg>
        <pc:spChg chg="mod">
          <ac:chgData name="Sagar K A" userId="166cb6b0d78faca3" providerId="LiveId" clId="{3C91E41A-00F8-44F3-9278-C81DF1D0DAE2}" dt="2024-12-02T12:55:15.259" v="453" actId="1076"/>
          <ac:spMkLst>
            <pc:docMk/>
            <pc:sldMk cId="0" sldId="257"/>
            <ac:spMk id="34" creationId="{00000000-0000-0000-0000-000000000000}"/>
          </ac:spMkLst>
        </pc:spChg>
        <pc:spChg chg="mod">
          <ac:chgData name="Sagar K A" userId="166cb6b0d78faca3" providerId="LiveId" clId="{3C91E41A-00F8-44F3-9278-C81DF1D0DAE2}" dt="2024-12-02T12:55:32.116" v="456" actId="1076"/>
          <ac:spMkLst>
            <pc:docMk/>
            <pc:sldMk cId="0" sldId="257"/>
            <ac:spMk id="47" creationId="{00000000-0000-0000-0000-000000000000}"/>
          </ac:spMkLst>
        </pc:spChg>
        <pc:spChg chg="del">
          <ac:chgData name="Sagar K A" userId="166cb6b0d78faca3" providerId="LiveId" clId="{3C91E41A-00F8-44F3-9278-C81DF1D0DAE2}" dt="2024-12-02T12:55:23.495" v="455" actId="478"/>
          <ac:spMkLst>
            <pc:docMk/>
            <pc:sldMk cId="0" sldId="257"/>
            <ac:spMk id="52" creationId="{00000000-0000-0000-0000-000000000000}"/>
          </ac:spMkLst>
        </pc:spChg>
        <pc:spChg chg="mod">
          <ac:chgData name="Sagar K A" userId="166cb6b0d78faca3" providerId="LiveId" clId="{3C91E41A-00F8-44F3-9278-C81DF1D0DAE2}" dt="2024-12-02T12:55:47.548" v="458" actId="1076"/>
          <ac:spMkLst>
            <pc:docMk/>
            <pc:sldMk cId="0" sldId="257"/>
            <ac:spMk id="53" creationId="{00000000-0000-0000-0000-000000000000}"/>
          </ac:spMkLst>
        </pc:spChg>
        <pc:spChg chg="mod">
          <ac:chgData name="Sagar K A" userId="166cb6b0d78faca3" providerId="LiveId" clId="{3C91E41A-00F8-44F3-9278-C81DF1D0DAE2}" dt="2024-12-02T12:55:51.549" v="459" actId="1076"/>
          <ac:spMkLst>
            <pc:docMk/>
            <pc:sldMk cId="0" sldId="257"/>
            <ac:spMk id="58" creationId="{00000000-0000-0000-0000-000000000000}"/>
          </ac:spMkLst>
        </pc:spChg>
        <pc:spChg chg="mod">
          <ac:chgData name="Sagar K A" userId="166cb6b0d78faca3" providerId="LiveId" clId="{3C91E41A-00F8-44F3-9278-C81DF1D0DAE2}" dt="2024-12-02T12:55:56.236" v="460" actId="1076"/>
          <ac:spMkLst>
            <pc:docMk/>
            <pc:sldMk cId="0" sldId="257"/>
            <ac:spMk id="63" creationId="{00000000-0000-0000-0000-000000000000}"/>
          </ac:spMkLst>
        </pc:spChg>
        <pc:spChg chg="mod">
          <ac:chgData name="Sagar K A" userId="166cb6b0d78faca3" providerId="LiveId" clId="{3C91E41A-00F8-44F3-9278-C81DF1D0DAE2}" dt="2024-12-02T12:55:59.988" v="461" actId="1076"/>
          <ac:spMkLst>
            <pc:docMk/>
            <pc:sldMk cId="0" sldId="257"/>
            <ac:spMk id="68" creationId="{00000000-0000-0000-0000-000000000000}"/>
          </ac:spMkLst>
        </pc:spChg>
        <pc:spChg chg="del">
          <ac:chgData name="Sagar K A" userId="166cb6b0d78faca3" providerId="LiveId" clId="{3C91E41A-00F8-44F3-9278-C81DF1D0DAE2}" dt="2024-12-02T12:56:08.400" v="466" actId="478"/>
          <ac:spMkLst>
            <pc:docMk/>
            <pc:sldMk cId="0" sldId="257"/>
            <ac:spMk id="73" creationId="{00000000-0000-0000-0000-000000000000}"/>
          </ac:spMkLst>
        </pc:spChg>
        <pc:spChg chg="mod">
          <ac:chgData name="Sagar K A" userId="166cb6b0d78faca3" providerId="LiveId" clId="{3C91E41A-00F8-44F3-9278-C81DF1D0DAE2}" dt="2024-12-02T12:55:39.756" v="457" actId="1076"/>
          <ac:spMkLst>
            <pc:docMk/>
            <pc:sldMk cId="0" sldId="257"/>
            <ac:spMk id="81" creationId="{A7B79A88-2C5A-3435-87C1-61A5C4F90FFF}"/>
          </ac:spMkLst>
        </pc:spChg>
        <pc:spChg chg="del">
          <ac:chgData name="Sagar K A" userId="166cb6b0d78faca3" providerId="LiveId" clId="{3C91E41A-00F8-44F3-9278-C81DF1D0DAE2}" dt="2024-12-02T12:54:48.269" v="448" actId="478"/>
          <ac:spMkLst>
            <pc:docMk/>
            <pc:sldMk cId="0" sldId="257"/>
            <ac:spMk id="82" creationId="{DD8C6526-B338-72E3-5EBF-4E7E81CA7810}"/>
          </ac:spMkLst>
        </pc:spChg>
        <pc:spChg chg="mod">
          <ac:chgData name="Sagar K A" userId="166cb6b0d78faca3" providerId="LiveId" clId="{3C91E41A-00F8-44F3-9278-C81DF1D0DAE2}" dt="2024-12-02T12:54:52.970" v="449" actId="1076"/>
          <ac:spMkLst>
            <pc:docMk/>
            <pc:sldMk cId="0" sldId="257"/>
            <ac:spMk id="84" creationId="{806DD378-E209-BF43-F235-53BC24059BB5}"/>
          </ac:spMkLst>
        </pc:spChg>
        <pc:spChg chg="mod">
          <ac:chgData name="Sagar K A" userId="166cb6b0d78faca3" providerId="LiveId" clId="{3C91E41A-00F8-44F3-9278-C81DF1D0DAE2}" dt="2024-12-02T12:54:58.714" v="450" actId="1076"/>
          <ac:spMkLst>
            <pc:docMk/>
            <pc:sldMk cId="0" sldId="257"/>
            <ac:spMk id="85" creationId="{5A570C3C-5A76-4378-9672-F0B23399DC3C}"/>
          </ac:spMkLst>
        </pc:spChg>
        <pc:spChg chg="mod">
          <ac:chgData name="Sagar K A" userId="166cb6b0d78faca3" providerId="LiveId" clId="{3C91E41A-00F8-44F3-9278-C81DF1D0DAE2}" dt="2024-12-02T12:56:01.844" v="462" actId="6549"/>
          <ac:spMkLst>
            <pc:docMk/>
            <pc:sldMk cId="0" sldId="257"/>
            <ac:spMk id="86" creationId="{E18307CD-9FAE-5B7C-8C22-1521854488E7}"/>
          </ac:spMkLst>
        </pc:spChg>
        <pc:grpChg chg="del">
          <ac:chgData name="Sagar K A" userId="166cb6b0d78faca3" providerId="LiveId" clId="{3C91E41A-00F8-44F3-9278-C81DF1D0DAE2}" dt="2024-12-02T12:56:06.544" v="465" actId="478"/>
          <ac:grpSpMkLst>
            <pc:docMk/>
            <pc:sldMk cId="0" sldId="257"/>
            <ac:grpSpMk id="20" creationId="{00000000-0000-0000-0000-000000000000}"/>
          </ac:grpSpMkLst>
        </pc:grpChg>
        <pc:grpChg chg="del">
          <ac:chgData name="Sagar K A" userId="166cb6b0d78faca3" providerId="LiveId" clId="{3C91E41A-00F8-44F3-9278-C81DF1D0DAE2}" dt="2024-12-02T12:56:04.932" v="464" actId="478"/>
          <ac:grpSpMkLst>
            <pc:docMk/>
            <pc:sldMk cId="0" sldId="257"/>
            <ac:grpSpMk id="75" creationId="{2528CC2A-EEA3-10AD-B72C-496D325DDAEE}"/>
          </ac:grpSpMkLst>
        </pc:grpChg>
        <pc:grpChg chg="del">
          <ac:chgData name="Sagar K A" userId="166cb6b0d78faca3" providerId="LiveId" clId="{3C91E41A-00F8-44F3-9278-C81DF1D0DAE2}" dt="2024-12-02T12:56:03.577" v="463" actId="478"/>
          <ac:grpSpMkLst>
            <pc:docMk/>
            <pc:sldMk cId="0" sldId="257"/>
            <ac:grpSpMk id="78" creationId="{0F3FD77D-FA85-3FFC-6A48-A1DD7F295C50}"/>
          </ac:grpSpMkLst>
        </pc:grpChg>
      </pc:sldChg>
      <pc:sldChg chg="del">
        <pc:chgData name="Sagar K A" userId="166cb6b0d78faca3" providerId="LiveId" clId="{3C91E41A-00F8-44F3-9278-C81DF1D0DAE2}" dt="2024-12-02T12:23:16.094" v="32" actId="47"/>
        <pc:sldMkLst>
          <pc:docMk/>
          <pc:sldMk cId="0" sldId="261"/>
        </pc:sldMkLst>
      </pc:sldChg>
      <pc:sldChg chg="delSp modSp mod">
        <pc:chgData name="Sagar K A" userId="166cb6b0d78faca3" providerId="LiveId" clId="{3C91E41A-00F8-44F3-9278-C81DF1D0DAE2}" dt="2024-12-02T12:43:16.833" v="170"/>
        <pc:sldMkLst>
          <pc:docMk/>
          <pc:sldMk cId="0" sldId="264"/>
        </pc:sldMkLst>
        <pc:spChg chg="del mod">
          <ac:chgData name="Sagar K A" userId="166cb6b0d78faca3" providerId="LiveId" clId="{3C91E41A-00F8-44F3-9278-C81DF1D0DAE2}" dt="2024-12-02T12:43:16.833" v="170"/>
          <ac:spMkLst>
            <pc:docMk/>
            <pc:sldMk cId="0" sldId="264"/>
            <ac:spMk id="15" creationId="{00000000-0000-0000-0000-000000000000}"/>
          </ac:spMkLst>
        </pc:spChg>
        <pc:spChg chg="mod">
          <ac:chgData name="Sagar K A" userId="166cb6b0d78faca3" providerId="LiveId" clId="{3C91E41A-00F8-44F3-9278-C81DF1D0DAE2}" dt="2024-12-02T12:43:15.655" v="168" actId="1076"/>
          <ac:spMkLst>
            <pc:docMk/>
            <pc:sldMk cId="0" sldId="264"/>
            <ac:spMk id="17" creationId="{00000000-0000-0000-0000-000000000000}"/>
          </ac:spMkLst>
        </pc:spChg>
      </pc:sldChg>
      <pc:sldChg chg="addSp modSp mod">
        <pc:chgData name="Sagar K A" userId="166cb6b0d78faca3" providerId="LiveId" clId="{3C91E41A-00F8-44F3-9278-C81DF1D0DAE2}" dt="2024-12-02T12:39:26.548" v="143" actId="1076"/>
        <pc:sldMkLst>
          <pc:docMk/>
          <pc:sldMk cId="0" sldId="265"/>
        </pc:sldMkLst>
        <pc:spChg chg="add mod">
          <ac:chgData name="Sagar K A" userId="166cb6b0d78faca3" providerId="LiveId" clId="{3C91E41A-00F8-44F3-9278-C81DF1D0DAE2}" dt="2024-12-02T12:39:20.275" v="142" actId="1076"/>
          <ac:spMkLst>
            <pc:docMk/>
            <pc:sldMk cId="0" sldId="265"/>
            <ac:spMk id="25" creationId="{AE5ACA90-9284-1013-84A2-B4E95F36421D}"/>
          </ac:spMkLst>
        </pc:spChg>
        <pc:spChg chg="mod">
          <ac:chgData name="Sagar K A" userId="166cb6b0d78faca3" providerId="LiveId" clId="{3C91E41A-00F8-44F3-9278-C81DF1D0DAE2}" dt="2024-12-02T12:38:11.520" v="120" actId="1076"/>
          <ac:spMkLst>
            <pc:docMk/>
            <pc:sldMk cId="0" sldId="265"/>
            <ac:spMk id="27" creationId="{00000000-0000-0000-0000-000000000000}"/>
          </ac:spMkLst>
        </pc:spChg>
        <pc:spChg chg="mod">
          <ac:chgData name="Sagar K A" userId="166cb6b0d78faca3" providerId="LiveId" clId="{3C91E41A-00F8-44F3-9278-C81DF1D0DAE2}" dt="2024-12-02T12:38:16.896" v="121" actId="1076"/>
          <ac:spMkLst>
            <pc:docMk/>
            <pc:sldMk cId="0" sldId="265"/>
            <ac:spMk id="28" creationId="{00000000-0000-0000-0000-000000000000}"/>
          </ac:spMkLst>
        </pc:spChg>
        <pc:spChg chg="add mod">
          <ac:chgData name="Sagar K A" userId="166cb6b0d78faca3" providerId="LiveId" clId="{3C91E41A-00F8-44F3-9278-C81DF1D0DAE2}" dt="2024-12-02T12:39:12.387" v="139" actId="1076"/>
          <ac:spMkLst>
            <pc:docMk/>
            <pc:sldMk cId="0" sldId="265"/>
            <ac:spMk id="31" creationId="{9454A134-21B8-47A2-BC9D-E33F79B1CF5F}"/>
          </ac:spMkLst>
        </pc:spChg>
        <pc:grpChg chg="mod">
          <ac:chgData name="Sagar K A" userId="166cb6b0d78faca3" providerId="LiveId" clId="{3C91E41A-00F8-44F3-9278-C81DF1D0DAE2}" dt="2024-12-02T12:39:06.504" v="138" actId="1076"/>
          <ac:grpSpMkLst>
            <pc:docMk/>
            <pc:sldMk cId="0" sldId="265"/>
            <ac:grpSpMk id="15" creationId="{00000000-0000-0000-0000-000000000000}"/>
          </ac:grpSpMkLst>
        </pc:grpChg>
        <pc:picChg chg="add mod">
          <ac:chgData name="Sagar K A" userId="166cb6b0d78faca3" providerId="LiveId" clId="{3C91E41A-00F8-44F3-9278-C81DF1D0DAE2}" dt="2024-12-02T12:39:17.395" v="141" actId="1076"/>
          <ac:picMkLst>
            <pc:docMk/>
            <pc:sldMk cId="0" sldId="265"/>
            <ac:picMk id="24" creationId="{D97B80B3-A0CA-B833-A35E-3C187F5C2B1B}"/>
          </ac:picMkLst>
        </pc:picChg>
        <pc:picChg chg="add mod">
          <ac:chgData name="Sagar K A" userId="166cb6b0d78faca3" providerId="LiveId" clId="{3C91E41A-00F8-44F3-9278-C81DF1D0DAE2}" dt="2024-12-02T12:38:59.025" v="136" actId="1076"/>
          <ac:picMkLst>
            <pc:docMk/>
            <pc:sldMk cId="0" sldId="265"/>
            <ac:picMk id="29" creationId="{7E00625F-86A8-F328-66BC-0630AFBC41C5}"/>
          </ac:picMkLst>
        </pc:picChg>
        <pc:picChg chg="mod">
          <ac:chgData name="Sagar K A" userId="166cb6b0d78faca3" providerId="LiveId" clId="{3C91E41A-00F8-44F3-9278-C81DF1D0DAE2}" dt="2024-12-02T12:38:07.250" v="119" actId="1076"/>
          <ac:picMkLst>
            <pc:docMk/>
            <pc:sldMk cId="0" sldId="265"/>
            <ac:picMk id="30" creationId="{8DA240CE-31EF-2E44-DD8C-ACC58EAA1482}"/>
          </ac:picMkLst>
        </pc:picChg>
        <pc:picChg chg="mod">
          <ac:chgData name="Sagar K A" userId="166cb6b0d78faca3" providerId="LiveId" clId="{3C91E41A-00F8-44F3-9278-C81DF1D0DAE2}" dt="2024-12-02T12:39:26.548" v="143" actId="1076"/>
          <ac:picMkLst>
            <pc:docMk/>
            <pc:sldMk cId="0" sldId="265"/>
            <ac:picMk id="32" creationId="{039B9F9F-AB2E-BCC4-ADC6-3CB301CD25AA}"/>
          </ac:picMkLst>
        </pc:picChg>
      </pc:sldChg>
      <pc:sldChg chg="del">
        <pc:chgData name="Sagar K A" userId="166cb6b0d78faca3" providerId="LiveId" clId="{3C91E41A-00F8-44F3-9278-C81DF1D0DAE2}" dt="2024-12-02T12:39:29.569" v="144" actId="47"/>
        <pc:sldMkLst>
          <pc:docMk/>
          <pc:sldMk cId="0" sldId="267"/>
        </pc:sldMkLst>
      </pc:sldChg>
      <pc:sldChg chg="modSp mod">
        <pc:chgData name="Sagar K A" userId="166cb6b0d78faca3" providerId="LiveId" clId="{3C91E41A-00F8-44F3-9278-C81DF1D0DAE2}" dt="2024-12-02T12:39:42.917" v="147" actId="20577"/>
        <pc:sldMkLst>
          <pc:docMk/>
          <pc:sldMk cId="0" sldId="269"/>
        </pc:sldMkLst>
        <pc:spChg chg="mod">
          <ac:chgData name="Sagar K A" userId="166cb6b0d78faca3" providerId="LiveId" clId="{3C91E41A-00F8-44F3-9278-C81DF1D0DAE2}" dt="2024-12-02T12:39:42.917" v="147" actId="20577"/>
          <ac:spMkLst>
            <pc:docMk/>
            <pc:sldMk cId="0" sldId="269"/>
            <ac:spMk id="28" creationId="{00000000-0000-0000-0000-000000000000}"/>
          </ac:spMkLst>
        </pc:spChg>
      </pc:sldChg>
      <pc:sldChg chg="delSp modSp add del mod">
        <pc:chgData name="Sagar K A" userId="166cb6b0d78faca3" providerId="LiveId" clId="{3C91E41A-00F8-44F3-9278-C81DF1D0DAE2}" dt="2024-12-02T12:54:28.082" v="447" actId="2711"/>
        <pc:sldMkLst>
          <pc:docMk/>
          <pc:sldMk cId="0" sldId="276"/>
        </pc:sldMkLst>
        <pc:spChg chg="del mod">
          <ac:chgData name="Sagar K A" userId="166cb6b0d78faca3" providerId="LiveId" clId="{3C91E41A-00F8-44F3-9278-C81DF1D0DAE2}" dt="2024-12-02T12:44:15.001" v="178" actId="478"/>
          <ac:spMkLst>
            <pc:docMk/>
            <pc:sldMk cId="0" sldId="276"/>
            <ac:spMk id="15" creationId="{00000000-0000-0000-0000-000000000000}"/>
          </ac:spMkLst>
        </pc:spChg>
        <pc:spChg chg="del">
          <ac:chgData name="Sagar K A" userId="166cb6b0d78faca3" providerId="LiveId" clId="{3C91E41A-00F8-44F3-9278-C81DF1D0DAE2}" dt="2024-12-02T12:44:08.135" v="174" actId="478"/>
          <ac:spMkLst>
            <pc:docMk/>
            <pc:sldMk cId="0" sldId="276"/>
            <ac:spMk id="17" creationId="{00000000-0000-0000-0000-000000000000}"/>
          </ac:spMkLst>
        </pc:spChg>
        <pc:spChg chg="mod">
          <ac:chgData name="Sagar K A" userId="166cb6b0d78faca3" providerId="LiveId" clId="{3C91E41A-00F8-44F3-9278-C81DF1D0DAE2}" dt="2024-12-02T12:44:43.457" v="198" actId="1076"/>
          <ac:spMkLst>
            <pc:docMk/>
            <pc:sldMk cId="0" sldId="276"/>
            <ac:spMk id="18" creationId="{00000000-0000-0000-0000-000000000000}"/>
          </ac:spMkLst>
        </pc:spChg>
        <pc:spChg chg="mod">
          <ac:chgData name="Sagar K A" userId="166cb6b0d78faca3" providerId="LiveId" clId="{3C91E41A-00F8-44F3-9278-C81DF1D0DAE2}" dt="2024-12-02T12:54:28.082" v="447" actId="2711"/>
          <ac:spMkLst>
            <pc:docMk/>
            <pc:sldMk cId="0" sldId="276"/>
            <ac:spMk id="19" creationId="{00000000-0000-0000-0000-000000000000}"/>
          </ac:spMkLst>
        </pc:spChg>
        <pc:picChg chg="mod">
          <ac:chgData name="Sagar K A" userId="166cb6b0d78faca3" providerId="LiveId" clId="{3C91E41A-00F8-44F3-9278-C81DF1D0DAE2}" dt="2024-12-02T12:51:40.704" v="401" actId="1076"/>
          <ac:picMkLst>
            <pc:docMk/>
            <pc:sldMk cId="0" sldId="276"/>
            <ac:picMk id="20" creationId="{00000000-0000-0000-0000-000000000000}"/>
          </ac:picMkLst>
        </pc:picChg>
      </pc:sldChg>
      <pc:sldChg chg="modSp del mod">
        <pc:chgData name="Sagar K A" userId="166cb6b0d78faca3" providerId="LiveId" clId="{3C91E41A-00F8-44F3-9278-C81DF1D0DAE2}" dt="2024-12-02T12:28:07.084" v="83" actId="47"/>
        <pc:sldMkLst>
          <pc:docMk/>
          <pc:sldMk cId="0" sldId="277"/>
        </pc:sldMkLst>
        <pc:spChg chg="mod">
          <ac:chgData name="Sagar K A" userId="166cb6b0d78faca3" providerId="LiveId" clId="{3C91E41A-00F8-44F3-9278-C81DF1D0DAE2}" dt="2024-12-02T12:27:41.053" v="82" actId="1076"/>
          <ac:spMkLst>
            <pc:docMk/>
            <pc:sldMk cId="0" sldId="277"/>
            <ac:spMk id="27" creationId="{00000000-0000-0000-0000-000000000000}"/>
          </ac:spMkLst>
        </pc:spChg>
        <pc:picChg chg="mod">
          <ac:chgData name="Sagar K A" userId="166cb6b0d78faca3" providerId="LiveId" clId="{3C91E41A-00F8-44F3-9278-C81DF1D0DAE2}" dt="2024-12-02T12:27:36.669" v="81" actId="14100"/>
          <ac:picMkLst>
            <pc:docMk/>
            <pc:sldMk cId="0" sldId="277"/>
            <ac:picMk id="30" creationId="{8E6DF69F-87B2-7F64-D16A-95AFB2FB1BB6}"/>
          </ac:picMkLst>
        </pc:picChg>
      </pc:sldChg>
      <pc:sldChg chg="modSp del mod">
        <pc:chgData name="Sagar K A" userId="166cb6b0d78faca3" providerId="LiveId" clId="{3C91E41A-00F8-44F3-9278-C81DF1D0DAE2}" dt="2024-12-02T12:42:20.858" v="160" actId="47"/>
        <pc:sldMkLst>
          <pc:docMk/>
          <pc:sldMk cId="0" sldId="278"/>
        </pc:sldMkLst>
        <pc:picChg chg="mod">
          <ac:chgData name="Sagar K A" userId="166cb6b0d78faca3" providerId="LiveId" clId="{3C91E41A-00F8-44F3-9278-C81DF1D0DAE2}" dt="2024-12-02T12:42:10.325" v="159" actId="1076"/>
          <ac:picMkLst>
            <pc:docMk/>
            <pc:sldMk cId="0" sldId="278"/>
            <ac:picMk id="30" creationId="{F3D6732D-9279-D0A0-F1E4-C19AC58CCB2A}"/>
          </ac:picMkLst>
        </pc:picChg>
      </pc:sldChg>
      <pc:sldChg chg="del">
        <pc:chgData name="Sagar K A" userId="166cb6b0d78faca3" providerId="LiveId" clId="{3C91E41A-00F8-44F3-9278-C81DF1D0DAE2}" dt="2024-12-02T12:40:32.143" v="151" actId="47"/>
        <pc:sldMkLst>
          <pc:docMk/>
          <pc:sldMk cId="0" sldId="279"/>
        </pc:sldMkLst>
      </pc:sldChg>
      <pc:sldChg chg="del">
        <pc:chgData name="Sagar K A" userId="166cb6b0d78faca3" providerId="LiveId" clId="{3C91E41A-00F8-44F3-9278-C81DF1D0DAE2}" dt="2024-12-02T12:48:05.223" v="248" actId="47"/>
        <pc:sldMkLst>
          <pc:docMk/>
          <pc:sldMk cId="0" sldId="280"/>
        </pc:sldMkLst>
      </pc:sldChg>
      <pc:sldChg chg="ord">
        <pc:chgData name="Sagar K A" userId="166cb6b0d78faca3" providerId="LiveId" clId="{3C91E41A-00F8-44F3-9278-C81DF1D0DAE2}" dt="2024-12-02T12:48:25.533" v="257"/>
        <pc:sldMkLst>
          <pc:docMk/>
          <pc:sldMk cId="0" sldId="281"/>
        </pc:sldMkLst>
      </pc:sldChg>
      <pc:sldChg chg="del">
        <pc:chgData name="Sagar K A" userId="166cb6b0d78faca3" providerId="LiveId" clId="{3C91E41A-00F8-44F3-9278-C81DF1D0DAE2}" dt="2024-12-02T12:22:17.523" v="30" actId="47"/>
        <pc:sldMkLst>
          <pc:docMk/>
          <pc:sldMk cId="0" sldId="291"/>
        </pc:sldMkLst>
      </pc:sldChg>
      <pc:sldChg chg="del">
        <pc:chgData name="Sagar K A" userId="166cb6b0d78faca3" providerId="LiveId" clId="{3C91E41A-00F8-44F3-9278-C81DF1D0DAE2}" dt="2024-12-02T12:22:39.605" v="31" actId="47"/>
        <pc:sldMkLst>
          <pc:docMk/>
          <pc:sldMk cId="1819559685" sldId="294"/>
        </pc:sldMkLst>
      </pc:sldChg>
      <pc:sldChg chg="addSp delSp modSp mod">
        <pc:chgData name="Sagar K A" userId="166cb6b0d78faca3" providerId="LiveId" clId="{3C91E41A-00F8-44F3-9278-C81DF1D0DAE2}" dt="2024-12-02T12:36:35.092" v="96" actId="1076"/>
        <pc:sldMkLst>
          <pc:docMk/>
          <pc:sldMk cId="3795309037" sldId="297"/>
        </pc:sldMkLst>
        <pc:spChg chg="add del mod">
          <ac:chgData name="Sagar K A" userId="166cb6b0d78faca3" providerId="LiveId" clId="{3C91E41A-00F8-44F3-9278-C81DF1D0DAE2}" dt="2024-12-02T12:36:13.611" v="89" actId="478"/>
          <ac:spMkLst>
            <pc:docMk/>
            <pc:sldMk cId="3795309037" sldId="297"/>
            <ac:spMk id="35" creationId="{F155FAD7-59D4-DE3B-2BCD-B7EE16301F77}"/>
          </ac:spMkLst>
        </pc:spChg>
        <pc:spChg chg="add mod">
          <ac:chgData name="Sagar K A" userId="166cb6b0d78faca3" providerId="LiveId" clId="{3C91E41A-00F8-44F3-9278-C81DF1D0DAE2}" dt="2024-12-02T12:36:35.092" v="96" actId="1076"/>
          <ac:spMkLst>
            <pc:docMk/>
            <pc:sldMk cId="3795309037" sldId="297"/>
            <ac:spMk id="36" creationId="{144D6752-9723-A195-5B9D-47EA86B9BE31}"/>
          </ac:spMkLst>
        </pc:spChg>
        <pc:spChg chg="mod">
          <ac:chgData name="Sagar K A" userId="166cb6b0d78faca3" providerId="LiveId" clId="{3C91E41A-00F8-44F3-9278-C81DF1D0DAE2}" dt="2024-12-02T12:36:33.472" v="95" actId="1076"/>
          <ac:spMkLst>
            <pc:docMk/>
            <pc:sldMk cId="3795309037" sldId="297"/>
            <ac:spMk id="41" creationId="{95753974-0700-D72C-CCD3-131DB2094B4B}"/>
          </ac:spMkLst>
        </pc:spChg>
        <pc:spChg chg="del mod">
          <ac:chgData name="Sagar K A" userId="166cb6b0d78faca3" providerId="LiveId" clId="{3C91E41A-00F8-44F3-9278-C81DF1D0DAE2}" dt="2024-12-02T12:36:24.742" v="92" actId="478"/>
          <ac:spMkLst>
            <pc:docMk/>
            <pc:sldMk cId="3795309037" sldId="297"/>
            <ac:spMk id="42" creationId="{66B48DF9-132A-24A5-B594-179439805365}"/>
          </ac:spMkLst>
        </pc:spChg>
        <pc:picChg chg="del">
          <ac:chgData name="Sagar K A" userId="166cb6b0d78faca3" providerId="LiveId" clId="{3C91E41A-00F8-44F3-9278-C81DF1D0DAE2}" dt="2024-12-02T12:23:44.274" v="34" actId="478"/>
          <ac:picMkLst>
            <pc:docMk/>
            <pc:sldMk cId="3795309037" sldId="297"/>
            <ac:picMk id="34" creationId="{6A3AA6DB-9E5F-68A4-8492-EE4E181A150D}"/>
          </ac:picMkLst>
        </pc:picChg>
      </pc:sldChg>
      <pc:sldChg chg="delSp del mod">
        <pc:chgData name="Sagar K A" userId="166cb6b0d78faca3" providerId="LiveId" clId="{3C91E41A-00F8-44F3-9278-C81DF1D0DAE2}" dt="2024-12-02T12:24:27.795" v="41" actId="47"/>
        <pc:sldMkLst>
          <pc:docMk/>
          <pc:sldMk cId="159204993" sldId="298"/>
        </pc:sldMkLst>
        <pc:picChg chg="del">
          <ac:chgData name="Sagar K A" userId="166cb6b0d78faca3" providerId="LiveId" clId="{3C91E41A-00F8-44F3-9278-C81DF1D0DAE2}" dt="2024-12-02T12:23:41.604" v="33" actId="478"/>
          <ac:picMkLst>
            <pc:docMk/>
            <pc:sldMk cId="159204993" sldId="298"/>
            <ac:picMk id="35" creationId="{14DFBFE7-FE1B-172A-3E0A-9DCDA3192A76}"/>
          </ac:picMkLst>
        </pc:picChg>
      </pc:sldChg>
      <pc:sldChg chg="modSp del mod">
        <pc:chgData name="Sagar K A" userId="166cb6b0d78faca3" providerId="LiveId" clId="{3C91E41A-00F8-44F3-9278-C81DF1D0DAE2}" dt="2024-12-02T12:26:38" v="78" actId="47"/>
        <pc:sldMkLst>
          <pc:docMk/>
          <pc:sldMk cId="3107810914" sldId="299"/>
        </pc:sldMkLst>
        <pc:spChg chg="mod">
          <ac:chgData name="Sagar K A" userId="166cb6b0d78faca3" providerId="LiveId" clId="{3C91E41A-00F8-44F3-9278-C81DF1D0DAE2}" dt="2024-12-02T12:26:03.862" v="70" actId="1076"/>
          <ac:spMkLst>
            <pc:docMk/>
            <pc:sldMk cId="3107810914" sldId="299"/>
            <ac:spMk id="41" creationId="{DA6698CF-2435-3915-6D96-6DD79F79A9B5}"/>
          </ac:spMkLst>
        </pc:spChg>
      </pc:sldChg>
      <pc:sldChg chg="add del">
        <pc:chgData name="Sagar K A" userId="166cb6b0d78faca3" providerId="LiveId" clId="{3C91E41A-00F8-44F3-9278-C81DF1D0DAE2}" dt="2024-12-02T12:48:07.131" v="249" actId="47"/>
        <pc:sldMkLst>
          <pc:docMk/>
          <pc:sldMk cId="3866439343" sldId="300"/>
        </pc:sldMkLst>
      </pc:sldChg>
      <pc:sldChg chg="add del">
        <pc:chgData name="Sagar K A" userId="166cb6b0d78faca3" providerId="LiveId" clId="{3C91E41A-00F8-44F3-9278-C81DF1D0DAE2}" dt="2024-12-02T12:48:08.065" v="250" actId="47"/>
        <pc:sldMkLst>
          <pc:docMk/>
          <pc:sldMk cId="8296151" sldId="301"/>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D7E21A9-EB5D-4F93-B956-F1D6BE94F829}" type="datetimeFigureOut">
              <a:rPr lang="en-IN" smtClean="0"/>
              <a:t>02-12-2024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AF53383-1C1D-44FE-8F14-E8CCFCAB5729}" type="slidenum">
              <a:rPr lang="en-IN" smtClean="0"/>
              <a:t>‹#›</a:t>
            </a:fld>
            <a:endParaRPr lang="en-IN"/>
          </a:p>
        </p:txBody>
      </p:sp>
    </p:spTree>
    <p:extLst>
      <p:ext uri="{BB962C8B-B14F-4D97-AF65-F5344CB8AC3E}">
        <p14:creationId xmlns:p14="http://schemas.microsoft.com/office/powerpoint/2010/main" val="35560228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AF53383-1C1D-44FE-8F14-E8CCFCAB5729}" type="slidenum">
              <a:rPr lang="en-IN" smtClean="0"/>
              <a:t>9</a:t>
            </a:fld>
            <a:endParaRPr lang="en-IN"/>
          </a:p>
        </p:txBody>
      </p:sp>
    </p:spTree>
    <p:extLst>
      <p:ext uri="{BB962C8B-B14F-4D97-AF65-F5344CB8AC3E}">
        <p14:creationId xmlns:p14="http://schemas.microsoft.com/office/powerpoint/2010/main" val="7722944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12/2/2024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12/2/2024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12/2/2024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12/2/2024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image" Target="../media/image15.gif"/><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2.svg"/><Relationship Id="rId4" Type="http://schemas.openxmlformats.org/officeDocument/2006/relationships/image" Target="../media/image1.png"/></Relationships>
</file>

<file path=ppt/slides/_rels/slide1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2.svg"/><Relationship Id="rId4" Type="http://schemas.openxmlformats.org/officeDocument/2006/relationships/image" Target="../media/image1.png"/></Relationships>
</file>

<file path=ppt/slides/_rels/slide17.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17.gif"/><Relationship Id="rId5" Type="http://schemas.openxmlformats.org/officeDocument/2006/relationships/image" Target="../media/image2.svg"/><Relationship Id="rId4" Type="http://schemas.openxmlformats.org/officeDocument/2006/relationships/image" Target="../media/image1.png"/></Relationships>
</file>

<file path=ppt/slides/_rels/slide1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8.gif"/></Relationships>
</file>

<file path=ppt/slides/_rels/slide2.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6.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26798" y="1189914"/>
            <a:ext cx="2790777" cy="2790777"/>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45EE9"/>
            </a:solidFill>
          </p:spPr>
        </p:sp>
        <p:sp>
          <p:nvSpPr>
            <p:cNvPr id="4" name="TextBox 4"/>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2197873" y="286471"/>
            <a:ext cx="681586" cy="681586"/>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27354"/>
            </a:solidFill>
          </p:spPr>
        </p:sp>
        <p:sp>
          <p:nvSpPr>
            <p:cNvPr id="7" name="TextBox 7"/>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5034908" y="7442204"/>
            <a:ext cx="2790777" cy="2790777"/>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5C853"/>
            </a:solidFill>
          </p:spPr>
        </p:sp>
        <p:sp>
          <p:nvSpPr>
            <p:cNvPr id="10" name="TextBox 10"/>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3276600" y="8480974"/>
            <a:ext cx="802223" cy="802223"/>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45EE9"/>
            </a:solidFill>
          </p:spPr>
        </p:sp>
        <p:sp>
          <p:nvSpPr>
            <p:cNvPr id="13" name="TextBox 13"/>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sp>
        <p:nvSpPr>
          <p:cNvPr id="14" name="Freeform 14"/>
          <p:cNvSpPr/>
          <p:nvPr/>
        </p:nvSpPr>
        <p:spPr>
          <a:xfrm>
            <a:off x="3101021" y="1676569"/>
            <a:ext cx="2423873" cy="1516022"/>
          </a:xfrm>
          <a:custGeom>
            <a:avLst/>
            <a:gdLst/>
            <a:ahLst/>
            <a:cxnLst/>
            <a:rect l="l" t="t" r="r" b="b"/>
            <a:pathLst>
              <a:path w="2423873" h="1516022">
                <a:moveTo>
                  <a:pt x="0" y="0"/>
                </a:moveTo>
                <a:lnTo>
                  <a:pt x="2423873" y="0"/>
                </a:lnTo>
                <a:lnTo>
                  <a:pt x="2423873" y="1516022"/>
                </a:lnTo>
                <a:lnTo>
                  <a:pt x="0" y="151602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5" name="TextBox 15"/>
          <p:cNvSpPr txBox="1"/>
          <p:nvPr/>
        </p:nvSpPr>
        <p:spPr>
          <a:xfrm>
            <a:off x="838200" y="4470420"/>
            <a:ext cx="8586411" cy="2325380"/>
          </a:xfrm>
          <a:prstGeom prst="rect">
            <a:avLst/>
          </a:prstGeom>
        </p:spPr>
        <p:txBody>
          <a:bodyPr wrap="square" lIns="0" tIns="0" rIns="0" bIns="0" rtlCol="0" anchor="t">
            <a:spAutoFit/>
          </a:bodyPr>
          <a:lstStyle/>
          <a:p>
            <a:pPr algn="l">
              <a:lnSpc>
                <a:spcPts val="9509"/>
              </a:lnSpc>
              <a:spcBef>
                <a:spcPct val="0"/>
              </a:spcBef>
            </a:pPr>
            <a:r>
              <a:rPr lang="en-US" sz="6792" b="1" dirty="0">
                <a:solidFill>
                  <a:srgbClr val="000000"/>
                </a:solidFill>
                <a:latin typeface="Asap Condensed Bold"/>
                <a:ea typeface="Asap Condensed Bold"/>
                <a:cs typeface="Asap Condensed Bold"/>
                <a:sym typeface="Asap Condensed Bold"/>
              </a:rPr>
              <a:t> FINANCIAL FORECASTING DASHBOARD PROJECT</a:t>
            </a:r>
          </a:p>
        </p:txBody>
      </p:sp>
      <p:sp>
        <p:nvSpPr>
          <p:cNvPr id="16" name="TextBox 16"/>
          <p:cNvSpPr txBox="1"/>
          <p:nvPr/>
        </p:nvSpPr>
        <p:spPr>
          <a:xfrm>
            <a:off x="9296400" y="3467100"/>
            <a:ext cx="8603167" cy="7412286"/>
          </a:xfrm>
          <a:prstGeom prst="rect">
            <a:avLst/>
          </a:prstGeom>
        </p:spPr>
        <p:txBody>
          <a:bodyPr wrap="square" lIns="0" tIns="0" rIns="0" bIns="0" rtlCol="0" anchor="t">
            <a:spAutoFit/>
          </a:bodyPr>
          <a:lstStyle/>
          <a:p>
            <a:pPr algn="ctr">
              <a:lnSpc>
                <a:spcPts val="5629"/>
              </a:lnSpc>
            </a:pPr>
            <a:endParaRPr dirty="0"/>
          </a:p>
          <a:p>
            <a:pPr algn="ctr">
              <a:lnSpc>
                <a:spcPts val="5629"/>
              </a:lnSpc>
            </a:pPr>
            <a:r>
              <a:rPr lang="en-US" sz="4021" b="1" dirty="0">
                <a:solidFill>
                  <a:srgbClr val="000000"/>
                </a:solidFill>
                <a:latin typeface="Roca One Bold"/>
                <a:ea typeface="Roca One Bold"/>
                <a:cs typeface="Roca One Bold"/>
                <a:sym typeface="Roca One Bold"/>
              </a:rPr>
              <a:t>Team Name :  Power Titans</a:t>
            </a:r>
          </a:p>
          <a:p>
            <a:pPr algn="ctr">
              <a:lnSpc>
                <a:spcPts val="5629"/>
              </a:lnSpc>
              <a:spcBef>
                <a:spcPct val="0"/>
              </a:spcBef>
            </a:pPr>
            <a:endParaRPr lang="en-US" sz="4021" b="1" dirty="0">
              <a:solidFill>
                <a:srgbClr val="000000"/>
              </a:solidFill>
              <a:latin typeface="Roca One Bold"/>
              <a:ea typeface="Roca One Bold"/>
              <a:cs typeface="Roca One Bold"/>
              <a:sym typeface="Roca One Bold"/>
            </a:endParaRPr>
          </a:p>
          <a:p>
            <a:pPr algn="ctr">
              <a:lnSpc>
                <a:spcPts val="5629"/>
              </a:lnSpc>
              <a:spcBef>
                <a:spcPct val="0"/>
              </a:spcBef>
            </a:pPr>
            <a:r>
              <a:rPr lang="en-US" sz="4400" b="1" dirty="0">
                <a:solidFill>
                  <a:srgbClr val="000000"/>
                </a:solidFill>
                <a:latin typeface="29LT Adir Semi-Bold"/>
                <a:ea typeface="29LT Adir Semi-Bold"/>
                <a:cs typeface="29LT Adir Semi-Bold"/>
                <a:sym typeface="29LT Adir Semi-Bold"/>
              </a:rPr>
              <a:t>Sagar K A</a:t>
            </a:r>
          </a:p>
          <a:p>
            <a:pPr algn="ctr">
              <a:lnSpc>
                <a:spcPts val="5629"/>
              </a:lnSpc>
              <a:spcBef>
                <a:spcPct val="0"/>
              </a:spcBef>
            </a:pPr>
            <a:r>
              <a:rPr lang="en-US" sz="4400" b="1" dirty="0">
                <a:solidFill>
                  <a:srgbClr val="000000"/>
                </a:solidFill>
                <a:latin typeface="29LT Adir Semi-Bold"/>
                <a:ea typeface="29LT Adir Semi-Bold"/>
                <a:cs typeface="29LT Adir Semi-Bold"/>
                <a:sym typeface="29LT Adir Semi-Bold"/>
              </a:rPr>
              <a:t>Aman Arora</a:t>
            </a:r>
          </a:p>
          <a:p>
            <a:pPr algn="ctr">
              <a:lnSpc>
                <a:spcPts val="5629"/>
              </a:lnSpc>
              <a:spcBef>
                <a:spcPct val="0"/>
              </a:spcBef>
            </a:pPr>
            <a:r>
              <a:rPr lang="en-US" sz="4400" b="1" dirty="0">
                <a:solidFill>
                  <a:srgbClr val="000000"/>
                </a:solidFill>
                <a:latin typeface="29LT Adir Semi-Bold"/>
                <a:ea typeface="29LT Adir Semi-Bold"/>
                <a:cs typeface="29LT Adir Semi-Bold"/>
                <a:sym typeface="29LT Adir Semi-Bold"/>
              </a:rPr>
              <a:t>Nimisha Rajendra</a:t>
            </a:r>
          </a:p>
          <a:p>
            <a:pPr algn="ctr">
              <a:lnSpc>
                <a:spcPts val="5629"/>
              </a:lnSpc>
              <a:spcBef>
                <a:spcPct val="0"/>
              </a:spcBef>
            </a:pPr>
            <a:r>
              <a:rPr lang="en-US" sz="4400" b="1" dirty="0">
                <a:solidFill>
                  <a:srgbClr val="000000"/>
                </a:solidFill>
                <a:latin typeface="29LT Adir Semi-Bold"/>
                <a:ea typeface="29LT Adir Semi-Bold"/>
                <a:cs typeface="29LT Adir Semi-Bold"/>
                <a:sym typeface="29LT Adir Semi-Bold"/>
              </a:rPr>
              <a:t>Sahana S</a:t>
            </a:r>
          </a:p>
          <a:p>
            <a:pPr algn="ctr">
              <a:lnSpc>
                <a:spcPts val="5629"/>
              </a:lnSpc>
              <a:spcBef>
                <a:spcPct val="0"/>
              </a:spcBef>
            </a:pPr>
            <a:endParaRPr lang="en-US" sz="4021" b="1" dirty="0">
              <a:solidFill>
                <a:srgbClr val="000000"/>
              </a:solidFill>
              <a:latin typeface="Roca One Bold"/>
              <a:ea typeface="Roca One Bold"/>
              <a:cs typeface="Roca One Bold"/>
              <a:sym typeface="Roca One Bold"/>
            </a:endParaRPr>
          </a:p>
          <a:p>
            <a:pPr algn="ctr">
              <a:lnSpc>
                <a:spcPts val="5629"/>
              </a:lnSpc>
              <a:spcBef>
                <a:spcPct val="0"/>
              </a:spcBef>
            </a:pPr>
            <a:endParaRPr lang="en-US" sz="4021" b="1" dirty="0">
              <a:solidFill>
                <a:srgbClr val="000000"/>
              </a:solidFill>
              <a:latin typeface="Roca One Bold"/>
              <a:ea typeface="Roca One Bold"/>
              <a:cs typeface="Roca One Bold"/>
              <a:sym typeface="Roca One Bold"/>
            </a:endParaRPr>
          </a:p>
        </p:txBody>
      </p:sp>
      <p:sp>
        <p:nvSpPr>
          <p:cNvPr id="17" name="TextBox 17"/>
          <p:cNvSpPr txBox="1"/>
          <p:nvPr/>
        </p:nvSpPr>
        <p:spPr>
          <a:xfrm>
            <a:off x="5034908" y="1170864"/>
            <a:ext cx="13548417" cy="3129062"/>
          </a:xfrm>
          <a:prstGeom prst="rect">
            <a:avLst/>
          </a:prstGeom>
        </p:spPr>
        <p:txBody>
          <a:bodyPr lIns="0" tIns="0" rIns="0" bIns="0" rtlCol="0" anchor="t">
            <a:spAutoFit/>
          </a:bodyPr>
          <a:lstStyle/>
          <a:p>
            <a:pPr algn="ctr">
              <a:lnSpc>
                <a:spcPts val="6085"/>
              </a:lnSpc>
            </a:pPr>
            <a:endParaRPr dirty="0"/>
          </a:p>
          <a:p>
            <a:pPr algn="ctr">
              <a:lnSpc>
                <a:spcPts val="6085"/>
              </a:lnSpc>
            </a:pPr>
            <a:r>
              <a:rPr lang="en-US" sz="4346" b="1" dirty="0">
                <a:solidFill>
                  <a:srgbClr val="000000"/>
                </a:solidFill>
                <a:latin typeface="Roca One Bold"/>
                <a:ea typeface="Roca One Bold"/>
                <a:cs typeface="Roca One Bold"/>
                <a:sym typeface="Roca One Bold"/>
              </a:rPr>
              <a:t>Title: </a:t>
            </a:r>
            <a:r>
              <a:rPr lang="en-IN" sz="4400" b="1" dirty="0">
                <a:effectLst/>
                <a:latin typeface="Roca One Bold" panose="020B0604020202020204" charset="0"/>
                <a:ea typeface="Calibri" panose="020F0502020204030204" pitchFamily="34" charset="0"/>
                <a:cs typeface="Times New Roman" panose="02020603050405020304" pitchFamily="18" charset="0"/>
              </a:rPr>
              <a:t>Financial Forecasting Dashboard using Power BI</a:t>
            </a:r>
            <a:endParaRPr lang="en-IN" sz="4400" b="1" dirty="0">
              <a:latin typeface="Roca One Bold" panose="020B0604020202020204" charset="0"/>
              <a:cs typeface="Times New Roman" panose="02020603050405020304" pitchFamily="18" charset="0"/>
            </a:endParaRPr>
          </a:p>
          <a:p>
            <a:pPr algn="ctr">
              <a:lnSpc>
                <a:spcPts val="6085"/>
              </a:lnSpc>
            </a:pPr>
            <a:endParaRPr lang="en-US" sz="4346" b="1" dirty="0">
              <a:solidFill>
                <a:srgbClr val="000000"/>
              </a:solidFill>
              <a:latin typeface="Roca One Bold"/>
              <a:ea typeface="Roca One Bold"/>
              <a:cs typeface="Roca One Bold"/>
              <a:sym typeface="Roca One Bo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A8068"/>
        </a:solidFill>
        <a:effectLst/>
      </p:bgPr>
    </p:bg>
    <p:spTree>
      <p:nvGrpSpPr>
        <p:cNvPr id="1" name=""/>
        <p:cNvGrpSpPr/>
        <p:nvPr/>
      </p:nvGrpSpPr>
      <p:grpSpPr>
        <a:xfrm>
          <a:off x="0" y="0"/>
          <a:ext cx="0" cy="0"/>
          <a:chOff x="0" y="0"/>
          <a:chExt cx="0" cy="0"/>
        </a:xfrm>
      </p:grpSpPr>
      <p:grpSp>
        <p:nvGrpSpPr>
          <p:cNvPr id="2" name="Group 2"/>
          <p:cNvGrpSpPr/>
          <p:nvPr/>
        </p:nvGrpSpPr>
        <p:grpSpPr>
          <a:xfrm>
            <a:off x="1028700" y="1028700"/>
            <a:ext cx="16230600" cy="8229600"/>
            <a:chOff x="0" y="0"/>
            <a:chExt cx="21083246" cy="10690097"/>
          </a:xfrm>
        </p:grpSpPr>
        <p:sp>
          <p:nvSpPr>
            <p:cNvPr id="3" name="Freeform 3"/>
            <p:cNvSpPr/>
            <p:nvPr/>
          </p:nvSpPr>
          <p:spPr>
            <a:xfrm>
              <a:off x="31750" y="31750"/>
              <a:ext cx="21019746" cy="10626596"/>
            </a:xfrm>
            <a:custGeom>
              <a:avLst/>
              <a:gdLst/>
              <a:ahLst/>
              <a:cxnLst/>
              <a:rect l="l" t="t" r="r" b="b"/>
              <a:pathLst>
                <a:path w="21019746" h="10626596">
                  <a:moveTo>
                    <a:pt x="20927036" y="10626596"/>
                  </a:moveTo>
                  <a:lnTo>
                    <a:pt x="92710" y="10626596"/>
                  </a:lnTo>
                  <a:cubicBezTo>
                    <a:pt x="41910" y="10626596"/>
                    <a:pt x="0" y="10584686"/>
                    <a:pt x="0" y="10533886"/>
                  </a:cubicBezTo>
                  <a:lnTo>
                    <a:pt x="0" y="92710"/>
                  </a:lnTo>
                  <a:cubicBezTo>
                    <a:pt x="0" y="41910"/>
                    <a:pt x="41910" y="0"/>
                    <a:pt x="92710" y="0"/>
                  </a:cubicBezTo>
                  <a:lnTo>
                    <a:pt x="20925766" y="0"/>
                  </a:lnTo>
                  <a:cubicBezTo>
                    <a:pt x="20976566" y="0"/>
                    <a:pt x="21018477" y="41910"/>
                    <a:pt x="21018477" y="92710"/>
                  </a:cubicBezTo>
                  <a:lnTo>
                    <a:pt x="21018477" y="10532617"/>
                  </a:lnTo>
                  <a:cubicBezTo>
                    <a:pt x="21019746" y="10584686"/>
                    <a:pt x="20977836" y="10626596"/>
                    <a:pt x="20927036" y="10626596"/>
                  </a:cubicBezTo>
                  <a:close/>
                </a:path>
              </a:pathLst>
            </a:custGeom>
            <a:solidFill>
              <a:srgbClr val="FFFFFF"/>
            </a:solidFill>
          </p:spPr>
        </p:sp>
        <p:sp>
          <p:nvSpPr>
            <p:cNvPr id="4" name="Freeform 4"/>
            <p:cNvSpPr/>
            <p:nvPr/>
          </p:nvSpPr>
          <p:spPr>
            <a:xfrm>
              <a:off x="0" y="0"/>
              <a:ext cx="21083246" cy="10690096"/>
            </a:xfrm>
            <a:custGeom>
              <a:avLst/>
              <a:gdLst/>
              <a:ahLst/>
              <a:cxnLst/>
              <a:rect l="l" t="t" r="r" b="b"/>
              <a:pathLst>
                <a:path w="21083246" h="10690096">
                  <a:moveTo>
                    <a:pt x="20958786" y="59690"/>
                  </a:moveTo>
                  <a:cubicBezTo>
                    <a:pt x="20994346" y="59690"/>
                    <a:pt x="21023556" y="88900"/>
                    <a:pt x="21023556" y="124460"/>
                  </a:cubicBezTo>
                  <a:lnTo>
                    <a:pt x="21023556" y="10565636"/>
                  </a:lnTo>
                  <a:cubicBezTo>
                    <a:pt x="21023556" y="10601196"/>
                    <a:pt x="20994346" y="10630406"/>
                    <a:pt x="20958786" y="10630406"/>
                  </a:cubicBezTo>
                  <a:lnTo>
                    <a:pt x="124460" y="10630406"/>
                  </a:lnTo>
                  <a:cubicBezTo>
                    <a:pt x="88900" y="10630406"/>
                    <a:pt x="59690" y="10601196"/>
                    <a:pt x="59690" y="10565636"/>
                  </a:cubicBezTo>
                  <a:lnTo>
                    <a:pt x="59690" y="124460"/>
                  </a:lnTo>
                  <a:cubicBezTo>
                    <a:pt x="59690" y="88900"/>
                    <a:pt x="88900" y="59690"/>
                    <a:pt x="124460" y="59690"/>
                  </a:cubicBezTo>
                  <a:lnTo>
                    <a:pt x="20958786" y="59690"/>
                  </a:lnTo>
                  <a:moveTo>
                    <a:pt x="20958786" y="0"/>
                  </a:moveTo>
                  <a:lnTo>
                    <a:pt x="124460" y="0"/>
                  </a:lnTo>
                  <a:cubicBezTo>
                    <a:pt x="55880" y="0"/>
                    <a:pt x="0" y="55880"/>
                    <a:pt x="0" y="124460"/>
                  </a:cubicBezTo>
                  <a:lnTo>
                    <a:pt x="0" y="10565636"/>
                  </a:lnTo>
                  <a:cubicBezTo>
                    <a:pt x="0" y="10634217"/>
                    <a:pt x="55880" y="10690096"/>
                    <a:pt x="124460" y="10690096"/>
                  </a:cubicBezTo>
                  <a:lnTo>
                    <a:pt x="20958786" y="10690096"/>
                  </a:lnTo>
                  <a:cubicBezTo>
                    <a:pt x="21027366" y="10690096"/>
                    <a:pt x="21083246" y="10634217"/>
                    <a:pt x="21083246" y="10565636"/>
                  </a:cubicBezTo>
                  <a:lnTo>
                    <a:pt x="21083246" y="124460"/>
                  </a:lnTo>
                  <a:cubicBezTo>
                    <a:pt x="21083246" y="55880"/>
                    <a:pt x="21027366" y="0"/>
                    <a:pt x="20958786" y="0"/>
                  </a:cubicBezTo>
                  <a:close/>
                </a:path>
              </a:pathLst>
            </a:custGeom>
            <a:solidFill>
              <a:srgbClr val="191919"/>
            </a:solidFill>
          </p:spPr>
        </p:sp>
      </p:grpSp>
      <p:grpSp>
        <p:nvGrpSpPr>
          <p:cNvPr id="5" name="Group 5"/>
          <p:cNvGrpSpPr/>
          <p:nvPr/>
        </p:nvGrpSpPr>
        <p:grpSpPr>
          <a:xfrm>
            <a:off x="15207137" y="1316799"/>
            <a:ext cx="1670088" cy="464416"/>
            <a:chOff x="0" y="0"/>
            <a:chExt cx="2226784" cy="619221"/>
          </a:xfrm>
        </p:grpSpPr>
        <p:grpSp>
          <p:nvGrpSpPr>
            <p:cNvPr id="6" name="Group 6"/>
            <p:cNvGrpSpPr/>
            <p:nvPr/>
          </p:nvGrpSpPr>
          <p:grpSpPr>
            <a:xfrm>
              <a:off x="0" y="0"/>
              <a:ext cx="619221" cy="619221"/>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5C853"/>
              </a:solidFill>
            </p:spPr>
          </p:sp>
          <p:sp>
            <p:nvSpPr>
              <p:cNvPr id="8" name="TextBox 8"/>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a:off x="804538" y="0"/>
              <a:ext cx="619221" cy="619221"/>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27354"/>
              </a:solidFill>
            </p:spPr>
          </p:sp>
          <p:sp>
            <p:nvSpPr>
              <p:cNvPr id="11" name="TextBox 11"/>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12" name="Group 12"/>
            <p:cNvGrpSpPr/>
            <p:nvPr/>
          </p:nvGrpSpPr>
          <p:grpSpPr>
            <a:xfrm>
              <a:off x="1607563" y="0"/>
              <a:ext cx="619221" cy="619221"/>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45EE9"/>
              </a:solidFill>
            </p:spPr>
          </p:sp>
          <p:sp>
            <p:nvSpPr>
              <p:cNvPr id="14" name="TextBox 14"/>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pic>
        <p:nvPicPr>
          <p:cNvPr id="16" name="Picture 16"/>
          <p:cNvPicPr>
            <a:picLocks noChangeAspect="1"/>
          </p:cNvPicPr>
          <p:nvPr/>
        </p:nvPicPr>
        <p:blipFill>
          <a:blip r:embed="rId2"/>
          <a:srcRect/>
          <a:stretch>
            <a:fillRect/>
          </a:stretch>
        </p:blipFill>
        <p:spPr>
          <a:xfrm flipH="1">
            <a:off x="-2910742" y="2662148"/>
            <a:ext cx="12853468" cy="10467716"/>
          </a:xfrm>
          <a:prstGeom prst="rect">
            <a:avLst/>
          </a:prstGeom>
        </p:spPr>
      </p:pic>
      <p:sp>
        <p:nvSpPr>
          <p:cNvPr id="17" name="TextBox 17"/>
          <p:cNvSpPr txBox="1"/>
          <p:nvPr/>
        </p:nvSpPr>
        <p:spPr>
          <a:xfrm>
            <a:off x="10437672" y="4656491"/>
            <a:ext cx="6099455" cy="1415145"/>
          </a:xfrm>
          <a:prstGeom prst="rect">
            <a:avLst/>
          </a:prstGeom>
        </p:spPr>
        <p:txBody>
          <a:bodyPr lIns="0" tIns="0" rIns="0" bIns="0" rtlCol="0" anchor="t">
            <a:spAutoFit/>
          </a:bodyPr>
          <a:lstStyle/>
          <a:p>
            <a:pPr algn="r">
              <a:lnSpc>
                <a:spcPts val="10711"/>
              </a:lnSpc>
            </a:pPr>
            <a:r>
              <a:rPr lang="en-US" sz="10399" b="1" spc="374" dirty="0">
                <a:solidFill>
                  <a:srgbClr val="000000"/>
                </a:solidFill>
                <a:latin typeface="Asap Condensed Bold"/>
                <a:ea typeface="Asap Condensed Bold"/>
                <a:cs typeface="Asap Condensed Bold"/>
                <a:sym typeface="Asap Condensed Bold"/>
              </a:rPr>
              <a:t>ANALYSIS</a:t>
            </a:r>
          </a:p>
        </p:txBody>
      </p:sp>
      <p:sp>
        <p:nvSpPr>
          <p:cNvPr id="18" name="AutoShape 18"/>
          <p:cNvSpPr/>
          <p:nvPr/>
        </p:nvSpPr>
        <p:spPr>
          <a:xfrm>
            <a:off x="1028700" y="2005522"/>
            <a:ext cx="16230600" cy="0"/>
          </a:xfrm>
          <a:prstGeom prst="line">
            <a:avLst/>
          </a:prstGeom>
          <a:ln w="47625" cap="flat">
            <a:solidFill>
              <a:srgbClr val="000000"/>
            </a:solidFill>
            <a:prstDash val="solid"/>
            <a:headEnd type="none" w="sm" len="sm"/>
            <a:tailEnd type="none" w="sm" len="sm"/>
          </a:ln>
        </p:spPr>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10106257">
            <a:off x="-1024264" y="-111975"/>
            <a:ext cx="3363512" cy="3363512"/>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27354"/>
            </a:solidFill>
          </p:spPr>
        </p:sp>
        <p:sp>
          <p:nvSpPr>
            <p:cNvPr id="4" name="TextBox 4"/>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5787255" y="488754"/>
            <a:ext cx="1154593" cy="321067"/>
            <a:chOff x="0" y="0"/>
            <a:chExt cx="1539457" cy="428090"/>
          </a:xfrm>
        </p:grpSpPr>
        <p:grpSp>
          <p:nvGrpSpPr>
            <p:cNvPr id="6" name="Group 6"/>
            <p:cNvGrpSpPr/>
            <p:nvPr/>
          </p:nvGrpSpPr>
          <p:grpSpPr>
            <a:xfrm>
              <a:off x="0" y="0"/>
              <a:ext cx="428090" cy="428090"/>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5C853"/>
              </a:solidFill>
            </p:spPr>
          </p:sp>
          <p:sp>
            <p:nvSpPr>
              <p:cNvPr id="8" name="TextBox 8"/>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a:off x="556206" y="0"/>
              <a:ext cx="428090" cy="428090"/>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27354"/>
              </a:solidFill>
            </p:spPr>
          </p:sp>
          <p:sp>
            <p:nvSpPr>
              <p:cNvPr id="11" name="TextBox 11"/>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12" name="Group 12"/>
            <p:cNvGrpSpPr/>
            <p:nvPr/>
          </p:nvGrpSpPr>
          <p:grpSpPr>
            <a:xfrm>
              <a:off x="1111367" y="0"/>
              <a:ext cx="428090" cy="428090"/>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45EE9"/>
              </a:solidFill>
            </p:spPr>
          </p:sp>
          <p:sp>
            <p:nvSpPr>
              <p:cNvPr id="14" name="TextBox 14"/>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grpSp>
        <p:nvGrpSpPr>
          <p:cNvPr id="15" name="Group 15"/>
          <p:cNvGrpSpPr/>
          <p:nvPr/>
        </p:nvGrpSpPr>
        <p:grpSpPr>
          <a:xfrm>
            <a:off x="17776069" y="7153096"/>
            <a:ext cx="1023862" cy="1023862"/>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27354"/>
            </a:solidFill>
          </p:spPr>
        </p:sp>
        <p:sp>
          <p:nvSpPr>
            <p:cNvPr id="17" name="TextBox 17"/>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18" name="Group 18"/>
          <p:cNvGrpSpPr/>
          <p:nvPr/>
        </p:nvGrpSpPr>
        <p:grpSpPr>
          <a:xfrm rot="-10106257">
            <a:off x="291162" y="3028391"/>
            <a:ext cx="676596" cy="676596"/>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45EE9"/>
            </a:solidFill>
          </p:spPr>
        </p:sp>
        <p:sp>
          <p:nvSpPr>
            <p:cNvPr id="20" name="TextBox 20"/>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21" name="Group 21"/>
          <p:cNvGrpSpPr/>
          <p:nvPr/>
        </p:nvGrpSpPr>
        <p:grpSpPr>
          <a:xfrm>
            <a:off x="16364552" y="8176958"/>
            <a:ext cx="3629641" cy="3629641"/>
            <a:chOff x="0" y="0"/>
            <a:chExt cx="812800" cy="812800"/>
          </a:xfrm>
        </p:grpSpPr>
        <p:sp>
          <p:nvSpPr>
            <p:cNvPr id="22" name="Freeform 2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5C853"/>
            </a:solidFill>
          </p:spPr>
        </p:sp>
        <p:sp>
          <p:nvSpPr>
            <p:cNvPr id="23" name="TextBox 23"/>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sp>
        <p:nvSpPr>
          <p:cNvPr id="26" name="TextBox 26"/>
          <p:cNvSpPr txBox="1"/>
          <p:nvPr/>
        </p:nvSpPr>
        <p:spPr>
          <a:xfrm>
            <a:off x="4088839" y="374454"/>
            <a:ext cx="11452313" cy="873125"/>
          </a:xfrm>
          <a:prstGeom prst="rect">
            <a:avLst/>
          </a:prstGeom>
        </p:spPr>
        <p:txBody>
          <a:bodyPr lIns="0" tIns="0" rIns="0" bIns="0" rtlCol="0" anchor="t">
            <a:spAutoFit/>
          </a:bodyPr>
          <a:lstStyle/>
          <a:p>
            <a:pPr algn="ctr">
              <a:lnSpc>
                <a:spcPts val="7000"/>
              </a:lnSpc>
            </a:pPr>
            <a:r>
              <a:rPr lang="en-US" sz="5000" b="1" spc="490">
                <a:solidFill>
                  <a:srgbClr val="FFFFFF"/>
                </a:solidFill>
                <a:latin typeface="Asap Condensed Bold"/>
                <a:ea typeface="Asap Condensed Bold"/>
                <a:cs typeface="Asap Condensed Bold"/>
                <a:sym typeface="Asap Condensed Bold"/>
              </a:rPr>
              <a:t>DASHBOARD OVERVIEW</a:t>
            </a:r>
          </a:p>
        </p:txBody>
      </p:sp>
      <p:sp>
        <p:nvSpPr>
          <p:cNvPr id="27" name="TextBox 27"/>
          <p:cNvSpPr txBox="1"/>
          <p:nvPr/>
        </p:nvSpPr>
        <p:spPr>
          <a:xfrm>
            <a:off x="6079803" y="244878"/>
            <a:ext cx="11138507" cy="2057999"/>
          </a:xfrm>
          <a:prstGeom prst="rect">
            <a:avLst/>
          </a:prstGeom>
        </p:spPr>
        <p:txBody>
          <a:bodyPr wrap="square" lIns="0" tIns="0" rIns="0" bIns="0" rtlCol="0" anchor="t">
            <a:spAutoFit/>
          </a:bodyPr>
          <a:lstStyle/>
          <a:p>
            <a:pPr algn="l">
              <a:lnSpc>
                <a:spcPts val="3984"/>
              </a:lnSpc>
            </a:pPr>
            <a:r>
              <a:rPr lang="en-US" sz="3494" spc="76" dirty="0">
                <a:solidFill>
                  <a:srgbClr val="000000"/>
                </a:solidFill>
                <a:latin typeface="Dumondi Condensed"/>
                <a:ea typeface="Dumondi Condensed"/>
                <a:cs typeface="Dumondi Condensed"/>
                <a:sym typeface="Dumondi Condensed"/>
              </a:rPr>
              <a:t>Product Analysis</a:t>
            </a:r>
          </a:p>
          <a:p>
            <a:pPr marL="754559" lvl="1" indent="-377280" algn="l">
              <a:lnSpc>
                <a:spcPts val="3984"/>
              </a:lnSpc>
              <a:buFont typeface="Arial"/>
              <a:buChar char="•"/>
            </a:pPr>
            <a:r>
              <a:rPr lang="en-US" sz="3494" spc="76" dirty="0">
                <a:solidFill>
                  <a:srgbClr val="000000"/>
                </a:solidFill>
                <a:latin typeface="Dumondi Condensed"/>
                <a:ea typeface="Dumondi Condensed"/>
                <a:cs typeface="Dumondi Condensed"/>
                <a:sym typeface="Dumondi Condensed"/>
              </a:rPr>
              <a:t>Details: Analyzes sales of each product</a:t>
            </a:r>
          </a:p>
          <a:p>
            <a:pPr marL="754559" lvl="1" indent="-377280" algn="l">
              <a:lnSpc>
                <a:spcPts val="3984"/>
              </a:lnSpc>
              <a:buFont typeface="Arial"/>
              <a:buChar char="•"/>
            </a:pPr>
            <a:r>
              <a:rPr lang="en-US" sz="3494" spc="76" dirty="0">
                <a:solidFill>
                  <a:srgbClr val="000000"/>
                </a:solidFill>
                <a:latin typeface="Dumondi Condensed"/>
                <a:ea typeface="Dumondi Condensed"/>
                <a:cs typeface="Dumondi Condensed"/>
                <a:sym typeface="Dumondi Condensed"/>
              </a:rPr>
              <a:t>Use: Due to use of slicer selecting of each product show individual performance</a:t>
            </a:r>
          </a:p>
        </p:txBody>
      </p:sp>
      <p:sp>
        <p:nvSpPr>
          <p:cNvPr id="28" name="TextBox 28"/>
          <p:cNvSpPr txBox="1"/>
          <p:nvPr/>
        </p:nvSpPr>
        <p:spPr>
          <a:xfrm>
            <a:off x="1752600" y="3077608"/>
            <a:ext cx="9336159" cy="1545038"/>
          </a:xfrm>
          <a:prstGeom prst="rect">
            <a:avLst/>
          </a:prstGeom>
        </p:spPr>
        <p:txBody>
          <a:bodyPr lIns="0" tIns="0" rIns="0" bIns="0" rtlCol="0" anchor="t">
            <a:spAutoFit/>
          </a:bodyPr>
          <a:lstStyle/>
          <a:p>
            <a:pPr algn="l">
              <a:lnSpc>
                <a:spcPts val="3984"/>
              </a:lnSpc>
            </a:pPr>
            <a:r>
              <a:rPr lang="en-US" sz="3494" spc="76" dirty="0">
                <a:solidFill>
                  <a:srgbClr val="000000"/>
                </a:solidFill>
                <a:latin typeface="Dumondi Condensed"/>
                <a:ea typeface="Dumondi Condensed"/>
                <a:cs typeface="Dumondi Condensed"/>
                <a:sym typeface="Dumondi Condensed"/>
              </a:rPr>
              <a:t>Sum of Sales and profit</a:t>
            </a:r>
          </a:p>
          <a:p>
            <a:pPr marL="754559" lvl="1" indent="-377280" algn="l">
              <a:lnSpc>
                <a:spcPts val="3984"/>
              </a:lnSpc>
              <a:buFont typeface="Arial"/>
              <a:buChar char="•"/>
            </a:pPr>
            <a:r>
              <a:rPr lang="en-US" sz="3494" spc="76" dirty="0">
                <a:solidFill>
                  <a:srgbClr val="000000"/>
                </a:solidFill>
                <a:latin typeface="Dumondi Condensed"/>
                <a:ea typeface="Dumondi Condensed"/>
                <a:cs typeface="Dumondi Condensed"/>
                <a:sym typeface="Dumondi Condensed"/>
              </a:rPr>
              <a:t>Details: Highlights the average sales (118.73M) and average profit (16.89M).</a:t>
            </a:r>
          </a:p>
        </p:txBody>
      </p:sp>
      <p:pic>
        <p:nvPicPr>
          <p:cNvPr id="30" name="Picture 29">
            <a:extLst>
              <a:ext uri="{FF2B5EF4-FFF2-40B4-BE49-F238E27FC236}">
                <a16:creationId xmlns:a16="http://schemas.microsoft.com/office/drawing/2014/main" id="{8DA240CE-31EF-2E44-DD8C-ACC58EAA14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6173" y="213257"/>
            <a:ext cx="3219899" cy="2409191"/>
          </a:xfrm>
          <a:prstGeom prst="rect">
            <a:avLst/>
          </a:prstGeom>
        </p:spPr>
      </p:pic>
      <p:pic>
        <p:nvPicPr>
          <p:cNvPr id="32" name="Picture 31">
            <a:extLst>
              <a:ext uri="{FF2B5EF4-FFF2-40B4-BE49-F238E27FC236}">
                <a16:creationId xmlns:a16="http://schemas.microsoft.com/office/drawing/2014/main" id="{039B9F9F-AB2E-BCC4-ADC6-3CB301CD25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34544" y="2858733"/>
            <a:ext cx="5181600" cy="1733792"/>
          </a:xfrm>
          <a:prstGeom prst="rect">
            <a:avLst/>
          </a:prstGeom>
        </p:spPr>
      </p:pic>
      <p:pic>
        <p:nvPicPr>
          <p:cNvPr id="24" name="Picture 23">
            <a:extLst>
              <a:ext uri="{FF2B5EF4-FFF2-40B4-BE49-F238E27FC236}">
                <a16:creationId xmlns:a16="http://schemas.microsoft.com/office/drawing/2014/main" id="{D97B80B3-A0CA-B833-A35E-3C187F5C2B1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9663" y="4783602"/>
            <a:ext cx="4377486" cy="2263428"/>
          </a:xfrm>
          <a:prstGeom prst="rect">
            <a:avLst/>
          </a:prstGeom>
        </p:spPr>
      </p:pic>
      <p:sp>
        <p:nvSpPr>
          <p:cNvPr id="25" name="TextBox 27">
            <a:extLst>
              <a:ext uri="{FF2B5EF4-FFF2-40B4-BE49-F238E27FC236}">
                <a16:creationId xmlns:a16="http://schemas.microsoft.com/office/drawing/2014/main" id="{AE5ACA90-9284-1013-84A2-B4E95F36421D}"/>
              </a:ext>
            </a:extLst>
          </p:cNvPr>
          <p:cNvSpPr txBox="1"/>
          <p:nvPr/>
        </p:nvSpPr>
        <p:spPr>
          <a:xfrm>
            <a:off x="4828548" y="5077483"/>
            <a:ext cx="9972893" cy="1545038"/>
          </a:xfrm>
          <a:prstGeom prst="rect">
            <a:avLst/>
          </a:prstGeom>
        </p:spPr>
        <p:txBody>
          <a:bodyPr lIns="0" tIns="0" rIns="0" bIns="0" rtlCol="0" anchor="t">
            <a:spAutoFit/>
          </a:bodyPr>
          <a:lstStyle/>
          <a:p>
            <a:pPr algn="l">
              <a:lnSpc>
                <a:spcPts val="3984"/>
              </a:lnSpc>
            </a:pPr>
            <a:r>
              <a:rPr lang="en-US" sz="3494" spc="76" dirty="0">
                <a:solidFill>
                  <a:srgbClr val="000000"/>
                </a:solidFill>
                <a:latin typeface="Dumondi Condensed"/>
                <a:ea typeface="Dumondi Condensed"/>
                <a:cs typeface="Dumondi Condensed"/>
                <a:sym typeface="Dumondi Condensed"/>
              </a:rPr>
              <a:t>Time analysis:</a:t>
            </a:r>
          </a:p>
          <a:p>
            <a:pPr marL="754559" lvl="1" indent="-377280" algn="l">
              <a:lnSpc>
                <a:spcPts val="3984"/>
              </a:lnSpc>
              <a:buFont typeface="Arial"/>
              <a:buChar char="•"/>
            </a:pPr>
            <a:r>
              <a:rPr lang="en-US" sz="3494" spc="76" dirty="0">
                <a:solidFill>
                  <a:srgbClr val="000000"/>
                </a:solidFill>
                <a:latin typeface="Dumondi Condensed"/>
                <a:ea typeface="Dumondi Condensed"/>
                <a:cs typeface="Dumondi Condensed"/>
                <a:sym typeface="Dumondi Condensed"/>
              </a:rPr>
              <a:t>Details: using slicer to create time series analysis.</a:t>
            </a:r>
          </a:p>
          <a:p>
            <a:pPr algn="l">
              <a:lnSpc>
                <a:spcPts val="3984"/>
              </a:lnSpc>
            </a:pPr>
            <a:endParaRPr lang="en-US" sz="3494" spc="76" dirty="0">
              <a:solidFill>
                <a:srgbClr val="000000"/>
              </a:solidFill>
              <a:latin typeface="Dumondi Condensed"/>
              <a:ea typeface="Dumondi Condensed"/>
              <a:cs typeface="Dumondi Condensed"/>
              <a:sym typeface="Dumondi Condensed"/>
            </a:endParaRPr>
          </a:p>
        </p:txBody>
      </p:sp>
      <p:pic>
        <p:nvPicPr>
          <p:cNvPr id="29" name="Picture 28">
            <a:extLst>
              <a:ext uri="{FF2B5EF4-FFF2-40B4-BE49-F238E27FC236}">
                <a16:creationId xmlns:a16="http://schemas.microsoft.com/office/drawing/2014/main" id="{7E00625F-86A8-F328-66BC-0630AFBC41C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219637" y="6561371"/>
            <a:ext cx="4896507" cy="3629642"/>
          </a:xfrm>
          <a:prstGeom prst="rect">
            <a:avLst/>
          </a:prstGeom>
        </p:spPr>
      </p:pic>
      <p:sp>
        <p:nvSpPr>
          <p:cNvPr id="31" name="TextBox 28">
            <a:extLst>
              <a:ext uri="{FF2B5EF4-FFF2-40B4-BE49-F238E27FC236}">
                <a16:creationId xmlns:a16="http://schemas.microsoft.com/office/drawing/2014/main" id="{9454A134-21B8-47A2-BC9D-E33F79B1CF5F}"/>
              </a:ext>
            </a:extLst>
          </p:cNvPr>
          <p:cNvSpPr txBox="1"/>
          <p:nvPr/>
        </p:nvSpPr>
        <p:spPr>
          <a:xfrm>
            <a:off x="2357686" y="7743050"/>
            <a:ext cx="9451337" cy="2570960"/>
          </a:xfrm>
          <a:prstGeom prst="rect">
            <a:avLst/>
          </a:prstGeom>
        </p:spPr>
        <p:txBody>
          <a:bodyPr lIns="0" tIns="0" rIns="0" bIns="0" rtlCol="0" anchor="t">
            <a:spAutoFit/>
          </a:bodyPr>
          <a:lstStyle/>
          <a:p>
            <a:pPr algn="l">
              <a:lnSpc>
                <a:spcPts val="3984"/>
              </a:lnSpc>
            </a:pPr>
            <a:r>
              <a:rPr lang="en-US" sz="3494" spc="76" dirty="0">
                <a:solidFill>
                  <a:srgbClr val="000000"/>
                </a:solidFill>
                <a:latin typeface="Dumondi Condensed"/>
                <a:ea typeface="Dumondi Condensed"/>
                <a:cs typeface="Dumondi Condensed"/>
                <a:sym typeface="Dumondi Condensed"/>
              </a:rPr>
              <a:t>Manufacturing Price:</a:t>
            </a:r>
          </a:p>
          <a:p>
            <a:pPr marL="754559" lvl="1" indent="-377280" algn="l">
              <a:lnSpc>
                <a:spcPts val="3984"/>
              </a:lnSpc>
              <a:buFont typeface="Arial"/>
              <a:buChar char="•"/>
            </a:pPr>
            <a:r>
              <a:rPr lang="en-US" sz="3494" spc="76" dirty="0">
                <a:solidFill>
                  <a:srgbClr val="000000"/>
                </a:solidFill>
                <a:latin typeface="Dumondi Condensed"/>
                <a:ea typeface="Dumondi Condensed"/>
                <a:cs typeface="Dumondi Condensed"/>
                <a:sym typeface="Dumondi Condensed"/>
              </a:rPr>
              <a:t>Details: Shows the increase in sales from 2013 to 2014.</a:t>
            </a:r>
          </a:p>
          <a:p>
            <a:pPr marL="754559" lvl="1" indent="-377280" algn="l">
              <a:lnSpc>
                <a:spcPts val="3984"/>
              </a:lnSpc>
              <a:buFont typeface="Arial"/>
              <a:buChar char="•"/>
            </a:pPr>
            <a:r>
              <a:rPr lang="en-US" sz="3494" spc="76" dirty="0">
                <a:solidFill>
                  <a:srgbClr val="000000"/>
                </a:solidFill>
                <a:latin typeface="Dumondi Condensed"/>
                <a:ea typeface="Dumondi Condensed"/>
                <a:cs typeface="Dumondi Condensed"/>
                <a:sym typeface="Dumondi Condensed"/>
              </a:rPr>
              <a:t>Use: Helps track yearly sales performance and identify growth trends.</a:t>
            </a:r>
          </a:p>
          <a:p>
            <a:pPr algn="l">
              <a:lnSpc>
                <a:spcPts val="3984"/>
              </a:lnSpc>
            </a:pPr>
            <a:endParaRPr lang="en-US" sz="3494" spc="76" dirty="0">
              <a:solidFill>
                <a:srgbClr val="000000"/>
              </a:solidFill>
              <a:latin typeface="Dumondi Condensed"/>
              <a:ea typeface="Dumondi Condensed"/>
              <a:cs typeface="Dumondi Condensed"/>
              <a:sym typeface="Dumondi Condensed"/>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10106257">
            <a:off x="-1024264" y="-111975"/>
            <a:ext cx="3363512" cy="3363512"/>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27354"/>
            </a:solidFill>
          </p:spPr>
        </p:sp>
        <p:sp>
          <p:nvSpPr>
            <p:cNvPr id="4" name="TextBox 4"/>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5787255" y="488754"/>
            <a:ext cx="1154593" cy="321067"/>
            <a:chOff x="0" y="0"/>
            <a:chExt cx="1539457" cy="428090"/>
          </a:xfrm>
        </p:grpSpPr>
        <p:grpSp>
          <p:nvGrpSpPr>
            <p:cNvPr id="6" name="Group 6"/>
            <p:cNvGrpSpPr/>
            <p:nvPr/>
          </p:nvGrpSpPr>
          <p:grpSpPr>
            <a:xfrm>
              <a:off x="0" y="0"/>
              <a:ext cx="428090" cy="428090"/>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5C853"/>
              </a:solidFill>
            </p:spPr>
          </p:sp>
          <p:sp>
            <p:nvSpPr>
              <p:cNvPr id="8" name="TextBox 8"/>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a:off x="556206" y="0"/>
              <a:ext cx="428090" cy="428090"/>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27354"/>
              </a:solidFill>
            </p:spPr>
          </p:sp>
          <p:sp>
            <p:nvSpPr>
              <p:cNvPr id="11" name="TextBox 11"/>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12" name="Group 12"/>
            <p:cNvGrpSpPr/>
            <p:nvPr/>
          </p:nvGrpSpPr>
          <p:grpSpPr>
            <a:xfrm>
              <a:off x="1111367" y="0"/>
              <a:ext cx="428090" cy="428090"/>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45EE9"/>
              </a:solidFill>
            </p:spPr>
          </p:sp>
          <p:sp>
            <p:nvSpPr>
              <p:cNvPr id="14" name="TextBox 14"/>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grpSp>
        <p:nvGrpSpPr>
          <p:cNvPr id="15" name="Group 15"/>
          <p:cNvGrpSpPr/>
          <p:nvPr/>
        </p:nvGrpSpPr>
        <p:grpSpPr>
          <a:xfrm>
            <a:off x="14420618" y="9479848"/>
            <a:ext cx="1023862" cy="1023862"/>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27354"/>
            </a:solidFill>
          </p:spPr>
        </p:sp>
        <p:sp>
          <p:nvSpPr>
            <p:cNvPr id="17" name="TextBox 17"/>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18" name="Group 18"/>
          <p:cNvGrpSpPr/>
          <p:nvPr/>
        </p:nvGrpSpPr>
        <p:grpSpPr>
          <a:xfrm rot="-10106257">
            <a:off x="291162" y="3028391"/>
            <a:ext cx="676596" cy="676596"/>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45EE9"/>
            </a:solidFill>
          </p:spPr>
        </p:sp>
        <p:sp>
          <p:nvSpPr>
            <p:cNvPr id="20" name="TextBox 20"/>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21" name="Group 21"/>
          <p:cNvGrpSpPr/>
          <p:nvPr/>
        </p:nvGrpSpPr>
        <p:grpSpPr>
          <a:xfrm>
            <a:off x="16035129" y="8176958"/>
            <a:ext cx="3629641" cy="3629641"/>
            <a:chOff x="0" y="0"/>
            <a:chExt cx="812800" cy="812800"/>
          </a:xfrm>
        </p:grpSpPr>
        <p:sp>
          <p:nvSpPr>
            <p:cNvPr id="22" name="Freeform 2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5C853"/>
            </a:solidFill>
          </p:spPr>
        </p:sp>
        <p:sp>
          <p:nvSpPr>
            <p:cNvPr id="23" name="TextBox 23"/>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sp>
        <p:nvSpPr>
          <p:cNvPr id="26" name="TextBox 26"/>
          <p:cNvSpPr txBox="1"/>
          <p:nvPr/>
        </p:nvSpPr>
        <p:spPr>
          <a:xfrm>
            <a:off x="4088839" y="374454"/>
            <a:ext cx="11452313" cy="873125"/>
          </a:xfrm>
          <a:prstGeom prst="rect">
            <a:avLst/>
          </a:prstGeom>
        </p:spPr>
        <p:txBody>
          <a:bodyPr lIns="0" tIns="0" rIns="0" bIns="0" rtlCol="0" anchor="t">
            <a:spAutoFit/>
          </a:bodyPr>
          <a:lstStyle/>
          <a:p>
            <a:pPr algn="ctr">
              <a:lnSpc>
                <a:spcPts val="7000"/>
              </a:lnSpc>
            </a:pPr>
            <a:r>
              <a:rPr lang="en-US" sz="5000" b="1" spc="490">
                <a:solidFill>
                  <a:srgbClr val="FFFFFF"/>
                </a:solidFill>
                <a:latin typeface="Asap Condensed Bold"/>
                <a:ea typeface="Asap Condensed Bold"/>
                <a:cs typeface="Asap Condensed Bold"/>
                <a:sym typeface="Asap Condensed Bold"/>
              </a:rPr>
              <a:t>DASHBOARD OVERVIEW</a:t>
            </a:r>
          </a:p>
        </p:txBody>
      </p:sp>
      <p:sp>
        <p:nvSpPr>
          <p:cNvPr id="27" name="TextBox 27"/>
          <p:cNvSpPr txBox="1"/>
          <p:nvPr/>
        </p:nvSpPr>
        <p:spPr>
          <a:xfrm>
            <a:off x="8836663" y="2116494"/>
            <a:ext cx="9451337" cy="1032077"/>
          </a:xfrm>
          <a:prstGeom prst="rect">
            <a:avLst/>
          </a:prstGeom>
        </p:spPr>
        <p:txBody>
          <a:bodyPr lIns="0" tIns="0" rIns="0" bIns="0" rtlCol="0" anchor="t">
            <a:spAutoFit/>
          </a:bodyPr>
          <a:lstStyle/>
          <a:p>
            <a:pPr algn="l">
              <a:lnSpc>
                <a:spcPts val="3984"/>
              </a:lnSpc>
            </a:pPr>
            <a:r>
              <a:rPr lang="en-US" sz="3494" spc="76" dirty="0">
                <a:solidFill>
                  <a:srgbClr val="000000"/>
                </a:solidFill>
                <a:latin typeface="Dumondi Condensed"/>
                <a:ea typeface="Dumondi Condensed"/>
                <a:cs typeface="Dumondi Condensed"/>
                <a:sym typeface="Dumondi Condensed"/>
              </a:rPr>
              <a:t>Profit of each country :</a:t>
            </a:r>
          </a:p>
          <a:p>
            <a:pPr marL="754559" lvl="1" indent="-377280" algn="l">
              <a:lnSpc>
                <a:spcPts val="3984"/>
              </a:lnSpc>
              <a:buFont typeface="Arial"/>
              <a:buChar char="•"/>
            </a:pPr>
            <a:r>
              <a:rPr lang="en-US" sz="3494" spc="76" dirty="0">
                <a:solidFill>
                  <a:srgbClr val="000000"/>
                </a:solidFill>
                <a:latin typeface="Dumondi Condensed"/>
                <a:ea typeface="Dumondi Condensed"/>
                <a:cs typeface="Dumondi Condensed"/>
                <a:sym typeface="Dumondi Condensed"/>
              </a:rPr>
              <a:t>Details: France has more profit than other countries</a:t>
            </a:r>
          </a:p>
        </p:txBody>
      </p:sp>
      <p:sp>
        <p:nvSpPr>
          <p:cNvPr id="28" name="TextBox 28"/>
          <p:cNvSpPr txBox="1"/>
          <p:nvPr/>
        </p:nvSpPr>
        <p:spPr>
          <a:xfrm>
            <a:off x="9810709" y="6010275"/>
            <a:ext cx="7131139" cy="3083921"/>
          </a:xfrm>
          <a:prstGeom prst="rect">
            <a:avLst/>
          </a:prstGeom>
        </p:spPr>
        <p:txBody>
          <a:bodyPr lIns="0" tIns="0" rIns="0" bIns="0" rtlCol="0" anchor="t">
            <a:spAutoFit/>
          </a:bodyPr>
          <a:lstStyle/>
          <a:p>
            <a:pPr algn="l">
              <a:lnSpc>
                <a:spcPts val="3984"/>
              </a:lnSpc>
            </a:pPr>
            <a:r>
              <a:rPr lang="en-US" sz="3494" spc="76" dirty="0">
                <a:solidFill>
                  <a:srgbClr val="000000"/>
                </a:solidFill>
                <a:latin typeface="Dumondi Condensed"/>
                <a:ea typeface="Dumondi Condensed"/>
                <a:cs typeface="Dumondi Condensed"/>
                <a:sym typeface="Dumondi Condensed"/>
              </a:rPr>
              <a:t>Regional Sales Analysis:</a:t>
            </a:r>
          </a:p>
          <a:p>
            <a:pPr marL="754559" lvl="1" indent="-377280" algn="l">
              <a:lnSpc>
                <a:spcPts val="3984"/>
              </a:lnSpc>
              <a:buFont typeface="Arial"/>
              <a:buChar char="•"/>
            </a:pPr>
            <a:r>
              <a:rPr lang="en-US" sz="3494" spc="76" dirty="0">
                <a:solidFill>
                  <a:srgbClr val="000000"/>
                </a:solidFill>
                <a:latin typeface="Dumondi Condensed"/>
                <a:ea typeface="Dumondi Condensed"/>
                <a:cs typeface="Dumondi Condensed"/>
                <a:sym typeface="Dumondi Condensed"/>
              </a:rPr>
              <a:t>Details :Shows sales performance across countries.</a:t>
            </a:r>
          </a:p>
          <a:p>
            <a:pPr marL="754559" lvl="1" indent="-377280" algn="l">
              <a:lnSpc>
                <a:spcPts val="3984"/>
              </a:lnSpc>
              <a:buFont typeface="Arial"/>
              <a:buChar char="•"/>
            </a:pPr>
            <a:r>
              <a:rPr lang="en-US" sz="3494" spc="76" dirty="0">
                <a:solidFill>
                  <a:srgbClr val="000000"/>
                </a:solidFill>
                <a:latin typeface="Dumondi Condensed"/>
                <a:ea typeface="Dumondi Condensed"/>
                <a:cs typeface="Dumondi Condensed"/>
                <a:sym typeface="Dumondi Condensed"/>
              </a:rPr>
              <a:t>Use: Focuses on improving underperforming areas.</a:t>
            </a:r>
          </a:p>
          <a:p>
            <a:pPr algn="l">
              <a:lnSpc>
                <a:spcPts val="3984"/>
              </a:lnSpc>
            </a:pPr>
            <a:endParaRPr lang="en-US" sz="3494" spc="76" dirty="0">
              <a:solidFill>
                <a:srgbClr val="000000"/>
              </a:solidFill>
              <a:latin typeface="Dumondi Condensed"/>
              <a:ea typeface="Dumondi Condensed"/>
              <a:cs typeface="Dumondi Condensed"/>
              <a:sym typeface="Dumondi Condensed"/>
            </a:endParaRPr>
          </a:p>
        </p:txBody>
      </p:sp>
      <p:pic>
        <p:nvPicPr>
          <p:cNvPr id="30" name="Picture 29">
            <a:extLst>
              <a:ext uri="{FF2B5EF4-FFF2-40B4-BE49-F238E27FC236}">
                <a16:creationId xmlns:a16="http://schemas.microsoft.com/office/drawing/2014/main" id="{7D311C80-C0F2-3D39-099D-6ECD4DDE09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63705" y="4904982"/>
            <a:ext cx="7735380" cy="5099537"/>
          </a:xfrm>
          <a:prstGeom prst="rect">
            <a:avLst/>
          </a:prstGeom>
        </p:spPr>
      </p:pic>
      <p:pic>
        <p:nvPicPr>
          <p:cNvPr id="32" name="Picture 31">
            <a:extLst>
              <a:ext uri="{FF2B5EF4-FFF2-40B4-BE49-F238E27FC236}">
                <a16:creationId xmlns:a16="http://schemas.microsoft.com/office/drawing/2014/main" id="{E4EA4F94-84FA-0E9A-E160-CFDC85C06E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46848" y="1193259"/>
            <a:ext cx="5096586" cy="325800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10106257">
            <a:off x="-1024264" y="-111975"/>
            <a:ext cx="3363512" cy="3363512"/>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27354"/>
            </a:solidFill>
          </p:spPr>
        </p:sp>
        <p:sp>
          <p:nvSpPr>
            <p:cNvPr id="4" name="TextBox 4"/>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5787255" y="488754"/>
            <a:ext cx="1154593" cy="321067"/>
            <a:chOff x="0" y="0"/>
            <a:chExt cx="1539457" cy="428090"/>
          </a:xfrm>
        </p:grpSpPr>
        <p:grpSp>
          <p:nvGrpSpPr>
            <p:cNvPr id="6" name="Group 6"/>
            <p:cNvGrpSpPr/>
            <p:nvPr/>
          </p:nvGrpSpPr>
          <p:grpSpPr>
            <a:xfrm>
              <a:off x="0" y="0"/>
              <a:ext cx="428090" cy="428090"/>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5C853"/>
              </a:solidFill>
            </p:spPr>
          </p:sp>
          <p:sp>
            <p:nvSpPr>
              <p:cNvPr id="8" name="TextBox 8"/>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a:off x="556206" y="0"/>
              <a:ext cx="428090" cy="428090"/>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27354"/>
              </a:solidFill>
            </p:spPr>
          </p:sp>
          <p:sp>
            <p:nvSpPr>
              <p:cNvPr id="11" name="TextBox 11"/>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12" name="Group 12"/>
            <p:cNvGrpSpPr/>
            <p:nvPr/>
          </p:nvGrpSpPr>
          <p:grpSpPr>
            <a:xfrm>
              <a:off x="1111367" y="0"/>
              <a:ext cx="428090" cy="428090"/>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45EE9"/>
              </a:solidFill>
            </p:spPr>
          </p:sp>
          <p:sp>
            <p:nvSpPr>
              <p:cNvPr id="14" name="TextBox 14"/>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grpSp>
        <p:nvGrpSpPr>
          <p:cNvPr id="15" name="Group 15"/>
          <p:cNvGrpSpPr/>
          <p:nvPr/>
        </p:nvGrpSpPr>
        <p:grpSpPr>
          <a:xfrm rot="-10106257">
            <a:off x="291162" y="3028391"/>
            <a:ext cx="676596" cy="676596"/>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45EE9"/>
            </a:solidFill>
          </p:spPr>
        </p:sp>
        <p:sp>
          <p:nvSpPr>
            <p:cNvPr id="17" name="TextBox 17"/>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18" name="Group 18"/>
          <p:cNvGrpSpPr/>
          <p:nvPr/>
        </p:nvGrpSpPr>
        <p:grpSpPr>
          <a:xfrm>
            <a:off x="-987438" y="7593839"/>
            <a:ext cx="3629641" cy="3629641"/>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5C853"/>
            </a:solidFill>
          </p:spPr>
        </p:sp>
        <p:sp>
          <p:nvSpPr>
            <p:cNvPr id="20" name="TextBox 20"/>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23" name="Group 23"/>
          <p:cNvGrpSpPr/>
          <p:nvPr/>
        </p:nvGrpSpPr>
        <p:grpSpPr>
          <a:xfrm>
            <a:off x="15787255" y="7973506"/>
            <a:ext cx="3629641" cy="3629641"/>
            <a:chOff x="0" y="0"/>
            <a:chExt cx="812800" cy="812800"/>
          </a:xfrm>
        </p:grpSpPr>
        <p:sp>
          <p:nvSpPr>
            <p:cNvPr id="24" name="Freeform 2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5C853"/>
            </a:solidFill>
          </p:spPr>
        </p:sp>
        <p:sp>
          <p:nvSpPr>
            <p:cNvPr id="25" name="TextBox 25"/>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26" name="Group 26"/>
          <p:cNvGrpSpPr/>
          <p:nvPr/>
        </p:nvGrpSpPr>
        <p:grpSpPr>
          <a:xfrm>
            <a:off x="14159378" y="9408660"/>
            <a:ext cx="1023862" cy="1023862"/>
            <a:chOff x="0" y="0"/>
            <a:chExt cx="812800" cy="812800"/>
          </a:xfrm>
        </p:grpSpPr>
        <p:sp>
          <p:nvSpPr>
            <p:cNvPr id="27" name="Freeform 2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27354"/>
            </a:solidFill>
          </p:spPr>
        </p:sp>
        <p:sp>
          <p:nvSpPr>
            <p:cNvPr id="28" name="TextBox 28"/>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sp>
        <p:nvSpPr>
          <p:cNvPr id="29" name="AutoShape 29"/>
          <p:cNvSpPr/>
          <p:nvPr/>
        </p:nvSpPr>
        <p:spPr>
          <a:xfrm>
            <a:off x="5897880" y="5143500"/>
            <a:ext cx="6492240" cy="0"/>
          </a:xfrm>
          <a:prstGeom prst="line">
            <a:avLst/>
          </a:prstGeom>
          <a:ln w="38100" cap="flat">
            <a:solidFill>
              <a:srgbClr val="FFFFFF"/>
            </a:solidFill>
            <a:prstDash val="solid"/>
            <a:headEnd type="none" w="sm" len="sm"/>
            <a:tailEnd type="none" w="sm" len="sm"/>
          </a:ln>
        </p:spPr>
      </p:sp>
      <p:sp>
        <p:nvSpPr>
          <p:cNvPr id="30" name="TextBox 30"/>
          <p:cNvSpPr txBox="1"/>
          <p:nvPr/>
        </p:nvSpPr>
        <p:spPr>
          <a:xfrm>
            <a:off x="3717892" y="373344"/>
            <a:ext cx="11452313" cy="873125"/>
          </a:xfrm>
          <a:prstGeom prst="rect">
            <a:avLst/>
          </a:prstGeom>
        </p:spPr>
        <p:txBody>
          <a:bodyPr lIns="0" tIns="0" rIns="0" bIns="0" rtlCol="0" anchor="t">
            <a:spAutoFit/>
          </a:bodyPr>
          <a:lstStyle/>
          <a:p>
            <a:pPr algn="ctr">
              <a:lnSpc>
                <a:spcPts val="7000"/>
              </a:lnSpc>
            </a:pPr>
            <a:r>
              <a:rPr lang="en-US" sz="5000" b="1" spc="490">
                <a:solidFill>
                  <a:srgbClr val="FFFFFF"/>
                </a:solidFill>
                <a:latin typeface="Asap Condensed Bold"/>
                <a:ea typeface="Asap Condensed Bold"/>
                <a:cs typeface="Asap Condensed Bold"/>
                <a:sym typeface="Asap Condensed Bold"/>
              </a:rPr>
              <a:t>DASHBOARD OVERVIEW</a:t>
            </a:r>
          </a:p>
        </p:txBody>
      </p:sp>
      <p:sp>
        <p:nvSpPr>
          <p:cNvPr id="32" name="TextBox 32"/>
          <p:cNvSpPr txBox="1"/>
          <p:nvPr/>
        </p:nvSpPr>
        <p:spPr>
          <a:xfrm>
            <a:off x="4864120" y="9089520"/>
            <a:ext cx="9448800" cy="592470"/>
          </a:xfrm>
          <a:prstGeom prst="rect">
            <a:avLst/>
          </a:prstGeom>
        </p:spPr>
        <p:txBody>
          <a:bodyPr wrap="square" lIns="0" tIns="0" rIns="0" bIns="0" rtlCol="0" anchor="t">
            <a:spAutoFit/>
          </a:bodyPr>
          <a:lstStyle/>
          <a:p>
            <a:pPr algn="l">
              <a:lnSpc>
                <a:spcPts val="3984"/>
              </a:lnSpc>
            </a:pPr>
            <a:r>
              <a:rPr lang="en-US" sz="5400" spc="76" dirty="0">
                <a:solidFill>
                  <a:srgbClr val="000000"/>
                </a:solidFill>
                <a:latin typeface="Dumondi Condensed"/>
                <a:ea typeface="Dumondi Condensed"/>
                <a:cs typeface="Dumondi Condensed"/>
                <a:sym typeface="Dumondi Condensed"/>
              </a:rPr>
              <a:t>Fig: Overview of Financial Dashboard</a:t>
            </a:r>
          </a:p>
        </p:txBody>
      </p:sp>
      <p:pic>
        <p:nvPicPr>
          <p:cNvPr id="34" name="Picture 33">
            <a:extLst>
              <a:ext uri="{FF2B5EF4-FFF2-40B4-BE49-F238E27FC236}">
                <a16:creationId xmlns:a16="http://schemas.microsoft.com/office/drawing/2014/main" id="{FAE98E2A-4304-C621-47ED-608C3D1E2B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42203" y="373344"/>
            <a:ext cx="13796110" cy="814455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A8068"/>
        </a:solidFill>
        <a:effectLst/>
      </p:bgPr>
    </p:bg>
    <p:spTree>
      <p:nvGrpSpPr>
        <p:cNvPr id="1" name=""/>
        <p:cNvGrpSpPr/>
        <p:nvPr/>
      </p:nvGrpSpPr>
      <p:grpSpPr>
        <a:xfrm>
          <a:off x="0" y="0"/>
          <a:ext cx="0" cy="0"/>
          <a:chOff x="0" y="0"/>
          <a:chExt cx="0" cy="0"/>
        </a:xfrm>
      </p:grpSpPr>
      <p:grpSp>
        <p:nvGrpSpPr>
          <p:cNvPr id="2" name="Group 2"/>
          <p:cNvGrpSpPr/>
          <p:nvPr/>
        </p:nvGrpSpPr>
        <p:grpSpPr>
          <a:xfrm>
            <a:off x="1028700" y="1028700"/>
            <a:ext cx="16230600" cy="8229600"/>
            <a:chOff x="0" y="0"/>
            <a:chExt cx="21083246" cy="10690097"/>
          </a:xfrm>
        </p:grpSpPr>
        <p:sp>
          <p:nvSpPr>
            <p:cNvPr id="3" name="Freeform 3"/>
            <p:cNvSpPr/>
            <p:nvPr/>
          </p:nvSpPr>
          <p:spPr>
            <a:xfrm>
              <a:off x="31750" y="31750"/>
              <a:ext cx="21019746" cy="10626596"/>
            </a:xfrm>
            <a:custGeom>
              <a:avLst/>
              <a:gdLst/>
              <a:ahLst/>
              <a:cxnLst/>
              <a:rect l="l" t="t" r="r" b="b"/>
              <a:pathLst>
                <a:path w="21019746" h="10626596">
                  <a:moveTo>
                    <a:pt x="20927036" y="10626596"/>
                  </a:moveTo>
                  <a:lnTo>
                    <a:pt x="92710" y="10626596"/>
                  </a:lnTo>
                  <a:cubicBezTo>
                    <a:pt x="41910" y="10626596"/>
                    <a:pt x="0" y="10584686"/>
                    <a:pt x="0" y="10533886"/>
                  </a:cubicBezTo>
                  <a:lnTo>
                    <a:pt x="0" y="92710"/>
                  </a:lnTo>
                  <a:cubicBezTo>
                    <a:pt x="0" y="41910"/>
                    <a:pt x="41910" y="0"/>
                    <a:pt x="92710" y="0"/>
                  </a:cubicBezTo>
                  <a:lnTo>
                    <a:pt x="20925766" y="0"/>
                  </a:lnTo>
                  <a:cubicBezTo>
                    <a:pt x="20976566" y="0"/>
                    <a:pt x="21018477" y="41910"/>
                    <a:pt x="21018477" y="92710"/>
                  </a:cubicBezTo>
                  <a:lnTo>
                    <a:pt x="21018477" y="10532617"/>
                  </a:lnTo>
                  <a:cubicBezTo>
                    <a:pt x="21019746" y="10584686"/>
                    <a:pt x="20977836" y="10626596"/>
                    <a:pt x="20927036" y="10626596"/>
                  </a:cubicBezTo>
                  <a:close/>
                </a:path>
              </a:pathLst>
            </a:custGeom>
            <a:solidFill>
              <a:srgbClr val="FFFFFF"/>
            </a:solidFill>
          </p:spPr>
        </p:sp>
        <p:sp>
          <p:nvSpPr>
            <p:cNvPr id="4" name="Freeform 4"/>
            <p:cNvSpPr/>
            <p:nvPr/>
          </p:nvSpPr>
          <p:spPr>
            <a:xfrm>
              <a:off x="0" y="0"/>
              <a:ext cx="21083246" cy="10690096"/>
            </a:xfrm>
            <a:custGeom>
              <a:avLst/>
              <a:gdLst/>
              <a:ahLst/>
              <a:cxnLst/>
              <a:rect l="l" t="t" r="r" b="b"/>
              <a:pathLst>
                <a:path w="21083246" h="10690096">
                  <a:moveTo>
                    <a:pt x="20958786" y="59690"/>
                  </a:moveTo>
                  <a:cubicBezTo>
                    <a:pt x="20994346" y="59690"/>
                    <a:pt x="21023556" y="88900"/>
                    <a:pt x="21023556" y="124460"/>
                  </a:cubicBezTo>
                  <a:lnTo>
                    <a:pt x="21023556" y="10565636"/>
                  </a:lnTo>
                  <a:cubicBezTo>
                    <a:pt x="21023556" y="10601196"/>
                    <a:pt x="20994346" y="10630406"/>
                    <a:pt x="20958786" y="10630406"/>
                  </a:cubicBezTo>
                  <a:lnTo>
                    <a:pt x="124460" y="10630406"/>
                  </a:lnTo>
                  <a:cubicBezTo>
                    <a:pt x="88900" y="10630406"/>
                    <a:pt x="59690" y="10601196"/>
                    <a:pt x="59690" y="10565636"/>
                  </a:cubicBezTo>
                  <a:lnTo>
                    <a:pt x="59690" y="124460"/>
                  </a:lnTo>
                  <a:cubicBezTo>
                    <a:pt x="59690" y="88900"/>
                    <a:pt x="88900" y="59690"/>
                    <a:pt x="124460" y="59690"/>
                  </a:cubicBezTo>
                  <a:lnTo>
                    <a:pt x="20958786" y="59690"/>
                  </a:lnTo>
                  <a:moveTo>
                    <a:pt x="20958786" y="0"/>
                  </a:moveTo>
                  <a:lnTo>
                    <a:pt x="124460" y="0"/>
                  </a:lnTo>
                  <a:cubicBezTo>
                    <a:pt x="55880" y="0"/>
                    <a:pt x="0" y="55880"/>
                    <a:pt x="0" y="124460"/>
                  </a:cubicBezTo>
                  <a:lnTo>
                    <a:pt x="0" y="10565636"/>
                  </a:lnTo>
                  <a:cubicBezTo>
                    <a:pt x="0" y="10634217"/>
                    <a:pt x="55880" y="10690096"/>
                    <a:pt x="124460" y="10690096"/>
                  </a:cubicBezTo>
                  <a:lnTo>
                    <a:pt x="20958786" y="10690096"/>
                  </a:lnTo>
                  <a:cubicBezTo>
                    <a:pt x="21027366" y="10690096"/>
                    <a:pt x="21083246" y="10634217"/>
                    <a:pt x="21083246" y="10565636"/>
                  </a:cubicBezTo>
                  <a:lnTo>
                    <a:pt x="21083246" y="124460"/>
                  </a:lnTo>
                  <a:cubicBezTo>
                    <a:pt x="21083246" y="55880"/>
                    <a:pt x="21027366" y="0"/>
                    <a:pt x="20958786" y="0"/>
                  </a:cubicBezTo>
                  <a:close/>
                </a:path>
              </a:pathLst>
            </a:custGeom>
            <a:solidFill>
              <a:srgbClr val="191919"/>
            </a:solidFill>
          </p:spPr>
        </p:sp>
      </p:grpSp>
      <p:grpSp>
        <p:nvGrpSpPr>
          <p:cNvPr id="5" name="Group 5"/>
          <p:cNvGrpSpPr/>
          <p:nvPr/>
        </p:nvGrpSpPr>
        <p:grpSpPr>
          <a:xfrm>
            <a:off x="15207137" y="1316799"/>
            <a:ext cx="1670088" cy="464416"/>
            <a:chOff x="0" y="0"/>
            <a:chExt cx="2226784" cy="619221"/>
          </a:xfrm>
        </p:grpSpPr>
        <p:grpSp>
          <p:nvGrpSpPr>
            <p:cNvPr id="6" name="Group 6"/>
            <p:cNvGrpSpPr/>
            <p:nvPr/>
          </p:nvGrpSpPr>
          <p:grpSpPr>
            <a:xfrm>
              <a:off x="0" y="0"/>
              <a:ext cx="619221" cy="619221"/>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5C853"/>
              </a:solidFill>
            </p:spPr>
          </p:sp>
          <p:sp>
            <p:nvSpPr>
              <p:cNvPr id="8" name="TextBox 8"/>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a:off x="804538" y="0"/>
              <a:ext cx="619221" cy="619221"/>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27354"/>
              </a:solidFill>
            </p:spPr>
          </p:sp>
          <p:sp>
            <p:nvSpPr>
              <p:cNvPr id="11" name="TextBox 11"/>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12" name="Group 12"/>
            <p:cNvGrpSpPr/>
            <p:nvPr/>
          </p:nvGrpSpPr>
          <p:grpSpPr>
            <a:xfrm>
              <a:off x="1607563" y="0"/>
              <a:ext cx="619221" cy="619221"/>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45EE9"/>
              </a:solidFill>
            </p:spPr>
          </p:sp>
          <p:sp>
            <p:nvSpPr>
              <p:cNvPr id="14" name="TextBox 14"/>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pic>
        <p:nvPicPr>
          <p:cNvPr id="16" name="Picture 16"/>
          <p:cNvPicPr>
            <a:picLocks noChangeAspect="1"/>
          </p:cNvPicPr>
          <p:nvPr/>
        </p:nvPicPr>
        <p:blipFill>
          <a:blip r:embed="rId2"/>
          <a:srcRect/>
          <a:stretch>
            <a:fillRect/>
          </a:stretch>
        </p:blipFill>
        <p:spPr>
          <a:xfrm>
            <a:off x="15207137" y="7016656"/>
            <a:ext cx="2828406" cy="3270344"/>
          </a:xfrm>
          <a:prstGeom prst="rect">
            <a:avLst/>
          </a:prstGeom>
        </p:spPr>
      </p:pic>
      <p:sp>
        <p:nvSpPr>
          <p:cNvPr id="18" name="TextBox 18"/>
          <p:cNvSpPr txBox="1"/>
          <p:nvPr/>
        </p:nvSpPr>
        <p:spPr>
          <a:xfrm>
            <a:off x="685800" y="-1"/>
            <a:ext cx="7924800" cy="1372171"/>
          </a:xfrm>
          <a:prstGeom prst="rect">
            <a:avLst/>
          </a:prstGeom>
        </p:spPr>
        <p:txBody>
          <a:bodyPr wrap="square" lIns="0" tIns="0" rIns="0" bIns="0" rtlCol="0" anchor="t">
            <a:spAutoFit/>
          </a:bodyPr>
          <a:lstStyle/>
          <a:p>
            <a:pPr marL="0" lvl="0" indent="0" algn="r">
              <a:lnSpc>
                <a:spcPts val="10711"/>
              </a:lnSpc>
              <a:spcBef>
                <a:spcPct val="0"/>
              </a:spcBef>
            </a:pPr>
            <a:r>
              <a:rPr lang="en-US" sz="10399" b="1" u="none" strike="noStrike" spc="374" dirty="0">
                <a:solidFill>
                  <a:srgbClr val="000000"/>
                </a:solidFill>
                <a:latin typeface="Asap Condensed Bold"/>
                <a:ea typeface="Asap Condensed Bold"/>
                <a:cs typeface="Asap Condensed Bold"/>
                <a:sym typeface="Asap Condensed Bold"/>
              </a:rPr>
              <a:t>OBSERVATION</a:t>
            </a:r>
          </a:p>
        </p:txBody>
      </p:sp>
      <p:sp>
        <p:nvSpPr>
          <p:cNvPr id="19" name="TextBox 19"/>
          <p:cNvSpPr txBox="1"/>
          <p:nvPr/>
        </p:nvSpPr>
        <p:spPr>
          <a:xfrm>
            <a:off x="1445780" y="1198059"/>
            <a:ext cx="14898103" cy="6155531"/>
          </a:xfrm>
          <a:prstGeom prst="rect">
            <a:avLst/>
          </a:prstGeom>
        </p:spPr>
        <p:txBody>
          <a:bodyPr wrap="square" lIns="0" tIns="0" rIns="0" bIns="0" rtlCol="0" anchor="t">
            <a:spAutoFit/>
          </a:bodyPr>
          <a:lstStyle/>
          <a:p>
            <a:pPr marL="342900" indent="-342900">
              <a:buFont typeface="Arial" panose="020B0604020202020204" pitchFamily="34" charset="0"/>
              <a:buChar char="•"/>
            </a:pPr>
            <a:r>
              <a:rPr lang="en-US" sz="3200" i="0" dirty="0">
                <a:effectLst/>
                <a:latin typeface="Times New Roman" panose="02020603050405020304" pitchFamily="18" charset="0"/>
                <a:cs typeface="Times New Roman" panose="02020603050405020304" pitchFamily="18" charset="0"/>
              </a:rPr>
              <a:t>The analysis shows manufacturing prices of each product. In 2014 due to higher Sales demand the manufacturing price is increased up to 10.6K, while in 2013 it was only 3.7K. best-selling it tells manufacturing price is increased drastically over the year.</a:t>
            </a:r>
          </a:p>
          <a:p>
            <a:pPr marL="342900" indent="-342900">
              <a:buFont typeface="Arial" panose="020B0604020202020204" pitchFamily="34" charset="0"/>
              <a:buChar char="•"/>
            </a:pPr>
            <a:r>
              <a:rPr lang="en-US" sz="3200" i="0" dirty="0">
                <a:effectLst/>
                <a:latin typeface="Times New Roman" panose="02020603050405020304" pitchFamily="18" charset="0"/>
                <a:cs typeface="Times New Roman" panose="02020603050405020304" pitchFamily="18" charset="0"/>
              </a:rPr>
              <a:t>The analysis reveals Strong sales of each product in segments, across countries. This helps to know most sold product is Paseo with value of 33.01M with respect to Total sales. At the top we have product slicer which helps to track each product individually.</a:t>
            </a:r>
          </a:p>
          <a:p>
            <a:pPr marL="342900" indent="-342900">
              <a:buFont typeface="Arial" panose="020B0604020202020204" pitchFamily="34" charset="0"/>
              <a:buChar char="•"/>
            </a:pPr>
            <a:r>
              <a:rPr lang="en-US" sz="3200" i="0" dirty="0">
                <a:effectLst/>
                <a:latin typeface="Times New Roman" panose="02020603050405020304" pitchFamily="18" charset="0"/>
                <a:cs typeface="Times New Roman" panose="02020603050405020304" pitchFamily="18" charset="0"/>
              </a:rPr>
              <a:t>The analysis shows a strong overall profit gained by products in each countries and government segment profit is more dominating. Profit peaked towards the end of the year, indicating potential growth.</a:t>
            </a:r>
          </a:p>
          <a:p>
            <a:pPr marL="342900" indent="-342900">
              <a:buFont typeface="Arial" panose="020B0604020202020204" pitchFamily="34" charset="0"/>
              <a:buChar char="•"/>
            </a:pPr>
            <a:r>
              <a:rPr lang="en-US" sz="2800" spc="374" dirty="0">
                <a:latin typeface="Times New Roman" panose="02020603050405020304" pitchFamily="18" charset="0"/>
                <a:ea typeface="Asap Condensed Bold"/>
                <a:cs typeface="Times New Roman" panose="02020603050405020304" pitchFamily="18" charset="0"/>
                <a:sym typeface="Asap Condensed Bold"/>
              </a:rPr>
              <a:t>Paseo is the best-selling product.</a:t>
            </a:r>
          </a:p>
          <a:p>
            <a:pPr marL="342900" indent="-342900">
              <a:buFont typeface="Arial" panose="020B0604020202020204" pitchFamily="34" charset="0"/>
              <a:buChar char="•"/>
            </a:pPr>
            <a:r>
              <a:rPr lang="en-US" sz="2800" spc="374" dirty="0">
                <a:latin typeface="Times New Roman" panose="02020603050405020304" pitchFamily="18" charset="0"/>
                <a:ea typeface="Asap Condensed Bold"/>
                <a:cs typeface="Times New Roman" panose="02020603050405020304" pitchFamily="18" charset="0"/>
                <a:sym typeface="Asap Condensed Bold"/>
              </a:rPr>
              <a:t>USA is the top profiting Country.</a:t>
            </a:r>
          </a:p>
          <a:p>
            <a:pPr marL="342900" indent="-342900">
              <a:buFont typeface="Arial" panose="020B0604020202020204" pitchFamily="34" charset="0"/>
              <a:buChar char="•"/>
            </a:pPr>
            <a:r>
              <a:rPr lang="en-US" sz="2800" spc="374" dirty="0">
                <a:latin typeface="Times New Roman" panose="02020603050405020304" pitchFamily="18" charset="0"/>
                <a:ea typeface="Asap Condensed Bold"/>
                <a:cs typeface="Times New Roman" panose="02020603050405020304" pitchFamily="18" charset="0"/>
                <a:sym typeface="Asap Condensed Bold"/>
              </a:rPr>
              <a:t>Total profit margin is 14.23%.</a:t>
            </a:r>
          </a:p>
          <a:p>
            <a:pPr marL="342900" indent="-342900">
              <a:buFont typeface="Arial" panose="020B0604020202020204" pitchFamily="34" charset="0"/>
              <a:buChar char="•"/>
            </a:pPr>
            <a:r>
              <a:rPr lang="en-US" sz="2800" spc="374" dirty="0">
                <a:latin typeface="Times New Roman" panose="02020603050405020304" pitchFamily="18" charset="0"/>
                <a:ea typeface="Asap Condensed Bold"/>
                <a:cs typeface="Times New Roman" panose="02020603050405020304" pitchFamily="18" charset="0"/>
                <a:sym typeface="Asap Condensed Bold"/>
              </a:rPr>
              <a:t>Approx revenue is 128M.</a:t>
            </a:r>
          </a:p>
        </p:txBody>
      </p:sp>
      <p:pic>
        <p:nvPicPr>
          <p:cNvPr id="20" name="Picture 20"/>
          <p:cNvPicPr>
            <a:picLocks noChangeAspect="1"/>
          </p:cNvPicPr>
          <p:nvPr/>
        </p:nvPicPr>
        <p:blipFill>
          <a:blip r:embed="rId3"/>
          <a:srcRect/>
          <a:stretch>
            <a:fillRect/>
          </a:stretch>
        </p:blipFill>
        <p:spPr>
          <a:xfrm>
            <a:off x="-876183" y="7962900"/>
            <a:ext cx="3872308" cy="6735344"/>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6046290" y="8045290"/>
            <a:ext cx="2241710" cy="2241710"/>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45EE9"/>
            </a:solidFill>
          </p:spPr>
        </p:sp>
        <p:sp>
          <p:nvSpPr>
            <p:cNvPr id="4" name="TextBox 4"/>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rot="-10106257">
            <a:off x="-1490459" y="-1030362"/>
            <a:ext cx="3363512" cy="3363512"/>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27354"/>
            </a:solidFill>
          </p:spPr>
        </p:sp>
        <p:sp>
          <p:nvSpPr>
            <p:cNvPr id="7" name="TextBox 7"/>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540631" y="252155"/>
            <a:ext cx="16090848" cy="8866058"/>
            <a:chOff x="0" y="0"/>
            <a:chExt cx="18758712" cy="10336052"/>
          </a:xfrm>
        </p:grpSpPr>
        <p:sp>
          <p:nvSpPr>
            <p:cNvPr id="9" name="Freeform 9"/>
            <p:cNvSpPr/>
            <p:nvPr/>
          </p:nvSpPr>
          <p:spPr>
            <a:xfrm>
              <a:off x="31750" y="31750"/>
              <a:ext cx="18695212" cy="10272551"/>
            </a:xfrm>
            <a:custGeom>
              <a:avLst/>
              <a:gdLst/>
              <a:ahLst/>
              <a:cxnLst/>
              <a:rect l="l" t="t" r="r" b="b"/>
              <a:pathLst>
                <a:path w="18695212" h="10272551">
                  <a:moveTo>
                    <a:pt x="18602502" y="10272551"/>
                  </a:moveTo>
                  <a:lnTo>
                    <a:pt x="92710" y="10272551"/>
                  </a:lnTo>
                  <a:cubicBezTo>
                    <a:pt x="41910" y="10272551"/>
                    <a:pt x="0" y="10230641"/>
                    <a:pt x="0" y="10179841"/>
                  </a:cubicBezTo>
                  <a:lnTo>
                    <a:pt x="0" y="92710"/>
                  </a:lnTo>
                  <a:cubicBezTo>
                    <a:pt x="0" y="41910"/>
                    <a:pt x="41910" y="0"/>
                    <a:pt x="92710" y="0"/>
                  </a:cubicBezTo>
                  <a:lnTo>
                    <a:pt x="18601232" y="0"/>
                  </a:lnTo>
                  <a:cubicBezTo>
                    <a:pt x="18652032" y="0"/>
                    <a:pt x="18693943" y="41910"/>
                    <a:pt x="18693943" y="92710"/>
                  </a:cubicBezTo>
                  <a:lnTo>
                    <a:pt x="18693943" y="10178572"/>
                  </a:lnTo>
                  <a:cubicBezTo>
                    <a:pt x="18695212" y="10230641"/>
                    <a:pt x="18653302" y="10272551"/>
                    <a:pt x="18602502" y="10272551"/>
                  </a:cubicBezTo>
                  <a:close/>
                </a:path>
              </a:pathLst>
            </a:custGeom>
            <a:solidFill>
              <a:srgbClr val="FFFFFF"/>
            </a:solidFill>
          </p:spPr>
        </p:sp>
        <p:sp>
          <p:nvSpPr>
            <p:cNvPr id="10" name="Freeform 10"/>
            <p:cNvSpPr/>
            <p:nvPr/>
          </p:nvSpPr>
          <p:spPr>
            <a:xfrm>
              <a:off x="0" y="0"/>
              <a:ext cx="18758712" cy="10336052"/>
            </a:xfrm>
            <a:custGeom>
              <a:avLst/>
              <a:gdLst/>
              <a:ahLst/>
              <a:cxnLst/>
              <a:rect l="l" t="t" r="r" b="b"/>
              <a:pathLst>
                <a:path w="18758712" h="10336052">
                  <a:moveTo>
                    <a:pt x="18634252" y="59690"/>
                  </a:moveTo>
                  <a:cubicBezTo>
                    <a:pt x="18669812" y="59690"/>
                    <a:pt x="18699021" y="88900"/>
                    <a:pt x="18699021" y="124460"/>
                  </a:cubicBezTo>
                  <a:lnTo>
                    <a:pt x="18699021" y="10211592"/>
                  </a:lnTo>
                  <a:cubicBezTo>
                    <a:pt x="18699021" y="10247152"/>
                    <a:pt x="18669812" y="10276362"/>
                    <a:pt x="18634252" y="10276362"/>
                  </a:cubicBezTo>
                  <a:lnTo>
                    <a:pt x="124460" y="10276362"/>
                  </a:lnTo>
                  <a:cubicBezTo>
                    <a:pt x="88900" y="10276362"/>
                    <a:pt x="59690" y="10247152"/>
                    <a:pt x="59690" y="10211592"/>
                  </a:cubicBezTo>
                  <a:lnTo>
                    <a:pt x="59690" y="124460"/>
                  </a:lnTo>
                  <a:cubicBezTo>
                    <a:pt x="59690" y="88900"/>
                    <a:pt x="88900" y="59690"/>
                    <a:pt x="124460" y="59690"/>
                  </a:cubicBezTo>
                  <a:lnTo>
                    <a:pt x="18634252" y="59690"/>
                  </a:lnTo>
                  <a:moveTo>
                    <a:pt x="18634252" y="0"/>
                  </a:moveTo>
                  <a:lnTo>
                    <a:pt x="124460" y="0"/>
                  </a:lnTo>
                  <a:cubicBezTo>
                    <a:pt x="55880" y="0"/>
                    <a:pt x="0" y="55880"/>
                    <a:pt x="0" y="124460"/>
                  </a:cubicBezTo>
                  <a:lnTo>
                    <a:pt x="0" y="10211592"/>
                  </a:lnTo>
                  <a:cubicBezTo>
                    <a:pt x="0" y="10280172"/>
                    <a:pt x="55880" y="10336052"/>
                    <a:pt x="124460" y="10336052"/>
                  </a:cubicBezTo>
                  <a:lnTo>
                    <a:pt x="18634252" y="10336052"/>
                  </a:lnTo>
                  <a:cubicBezTo>
                    <a:pt x="18702832" y="10336052"/>
                    <a:pt x="18758712" y="10280172"/>
                    <a:pt x="18758712" y="10211592"/>
                  </a:cubicBezTo>
                  <a:lnTo>
                    <a:pt x="18758712" y="124460"/>
                  </a:lnTo>
                  <a:cubicBezTo>
                    <a:pt x="18758712" y="55880"/>
                    <a:pt x="18702832" y="0"/>
                    <a:pt x="18634252" y="0"/>
                  </a:cubicBezTo>
                  <a:close/>
                </a:path>
              </a:pathLst>
            </a:custGeom>
            <a:solidFill>
              <a:srgbClr val="191919"/>
            </a:solidFill>
          </p:spPr>
        </p:sp>
      </p:grpSp>
      <p:grpSp>
        <p:nvGrpSpPr>
          <p:cNvPr id="11" name="Group 11"/>
          <p:cNvGrpSpPr/>
          <p:nvPr/>
        </p:nvGrpSpPr>
        <p:grpSpPr>
          <a:xfrm>
            <a:off x="15751762" y="1050634"/>
            <a:ext cx="1154593" cy="321067"/>
            <a:chOff x="0" y="0"/>
            <a:chExt cx="1539457" cy="428090"/>
          </a:xfrm>
        </p:grpSpPr>
        <p:grpSp>
          <p:nvGrpSpPr>
            <p:cNvPr id="12" name="Group 12"/>
            <p:cNvGrpSpPr/>
            <p:nvPr/>
          </p:nvGrpSpPr>
          <p:grpSpPr>
            <a:xfrm>
              <a:off x="0" y="0"/>
              <a:ext cx="428090" cy="428090"/>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5C853"/>
              </a:solidFill>
            </p:spPr>
          </p:sp>
          <p:sp>
            <p:nvSpPr>
              <p:cNvPr id="14" name="TextBox 14"/>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15" name="Group 15"/>
            <p:cNvGrpSpPr/>
            <p:nvPr/>
          </p:nvGrpSpPr>
          <p:grpSpPr>
            <a:xfrm>
              <a:off x="556206" y="0"/>
              <a:ext cx="428090" cy="428090"/>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27354"/>
              </a:solidFill>
            </p:spPr>
          </p:sp>
          <p:sp>
            <p:nvSpPr>
              <p:cNvPr id="17" name="TextBox 17"/>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18" name="Group 18"/>
            <p:cNvGrpSpPr/>
            <p:nvPr/>
          </p:nvGrpSpPr>
          <p:grpSpPr>
            <a:xfrm>
              <a:off x="1111367" y="0"/>
              <a:ext cx="428090" cy="428090"/>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45EE9"/>
              </a:solidFill>
            </p:spPr>
          </p:sp>
          <p:sp>
            <p:nvSpPr>
              <p:cNvPr id="20" name="TextBox 20"/>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grpSp>
        <p:nvGrpSpPr>
          <p:cNvPr id="21" name="Group 21"/>
          <p:cNvGrpSpPr/>
          <p:nvPr/>
        </p:nvGrpSpPr>
        <p:grpSpPr>
          <a:xfrm>
            <a:off x="516769" y="7432040"/>
            <a:ext cx="1023862" cy="1023862"/>
            <a:chOff x="0" y="0"/>
            <a:chExt cx="812800" cy="812800"/>
          </a:xfrm>
        </p:grpSpPr>
        <p:sp>
          <p:nvSpPr>
            <p:cNvPr id="22" name="Freeform 2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27354"/>
            </a:solidFill>
          </p:spPr>
        </p:sp>
        <p:sp>
          <p:nvSpPr>
            <p:cNvPr id="23" name="TextBox 23"/>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24" name="Group 24"/>
          <p:cNvGrpSpPr/>
          <p:nvPr/>
        </p:nvGrpSpPr>
        <p:grpSpPr>
          <a:xfrm rot="-10106257">
            <a:off x="2236949" y="60942"/>
            <a:ext cx="676596" cy="676596"/>
            <a:chOff x="0" y="0"/>
            <a:chExt cx="812800" cy="812800"/>
          </a:xfrm>
        </p:grpSpPr>
        <p:sp>
          <p:nvSpPr>
            <p:cNvPr id="25" name="Freeform 2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45EE9"/>
            </a:solidFill>
          </p:spPr>
        </p:sp>
        <p:sp>
          <p:nvSpPr>
            <p:cNvPr id="26" name="TextBox 26"/>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27" name="Group 27"/>
          <p:cNvGrpSpPr/>
          <p:nvPr/>
        </p:nvGrpSpPr>
        <p:grpSpPr>
          <a:xfrm>
            <a:off x="-1453634" y="8045290"/>
            <a:ext cx="3629641" cy="3629641"/>
            <a:chOff x="0" y="0"/>
            <a:chExt cx="812800" cy="812800"/>
          </a:xfrm>
        </p:grpSpPr>
        <p:sp>
          <p:nvSpPr>
            <p:cNvPr id="28" name="Freeform 2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5C853"/>
            </a:solidFill>
          </p:spPr>
        </p:sp>
        <p:sp>
          <p:nvSpPr>
            <p:cNvPr id="29" name="TextBox 29"/>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sp>
        <p:nvSpPr>
          <p:cNvPr id="30" name="TextBox 30"/>
          <p:cNvSpPr txBox="1"/>
          <p:nvPr/>
        </p:nvSpPr>
        <p:spPr>
          <a:xfrm>
            <a:off x="2575247" y="898234"/>
            <a:ext cx="14331107" cy="1261608"/>
          </a:xfrm>
          <a:prstGeom prst="rect">
            <a:avLst/>
          </a:prstGeom>
        </p:spPr>
        <p:txBody>
          <a:bodyPr lIns="0" tIns="0" rIns="0" bIns="0" rtlCol="0" anchor="t">
            <a:spAutoFit/>
          </a:bodyPr>
          <a:lstStyle/>
          <a:p>
            <a:pPr algn="l">
              <a:lnSpc>
                <a:spcPts val="10262"/>
              </a:lnSpc>
              <a:spcBef>
                <a:spcPct val="0"/>
              </a:spcBef>
            </a:pPr>
            <a:r>
              <a:rPr lang="en-US" sz="7330" b="1">
                <a:solidFill>
                  <a:srgbClr val="000000"/>
                </a:solidFill>
                <a:latin typeface="Asap Condensed Bold"/>
                <a:ea typeface="Asap Condensed Bold"/>
                <a:cs typeface="Asap Condensed Bold"/>
                <a:sym typeface="Asap Condensed Bold"/>
              </a:rPr>
              <a:t>FUTURE ENHANCEMENTS</a:t>
            </a:r>
          </a:p>
        </p:txBody>
      </p:sp>
      <p:grpSp>
        <p:nvGrpSpPr>
          <p:cNvPr id="31" name="Group 31"/>
          <p:cNvGrpSpPr/>
          <p:nvPr/>
        </p:nvGrpSpPr>
        <p:grpSpPr>
          <a:xfrm>
            <a:off x="17259300" y="7432040"/>
            <a:ext cx="705891" cy="705891"/>
            <a:chOff x="0" y="0"/>
            <a:chExt cx="812800" cy="812800"/>
          </a:xfrm>
        </p:grpSpPr>
        <p:sp>
          <p:nvSpPr>
            <p:cNvPr id="32" name="Freeform 3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5C853"/>
            </a:solidFill>
          </p:spPr>
        </p:sp>
        <p:sp>
          <p:nvSpPr>
            <p:cNvPr id="33" name="TextBox 33"/>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sp>
        <p:nvSpPr>
          <p:cNvPr id="34" name="Freeform 34"/>
          <p:cNvSpPr/>
          <p:nvPr/>
        </p:nvSpPr>
        <p:spPr>
          <a:xfrm>
            <a:off x="385853" y="455851"/>
            <a:ext cx="1790154" cy="1145699"/>
          </a:xfrm>
          <a:custGeom>
            <a:avLst/>
            <a:gdLst/>
            <a:ahLst/>
            <a:cxnLst/>
            <a:rect l="l" t="t" r="r" b="b"/>
            <a:pathLst>
              <a:path w="1790154" h="1145699">
                <a:moveTo>
                  <a:pt x="0" y="0"/>
                </a:moveTo>
                <a:lnTo>
                  <a:pt x="1790154" y="0"/>
                </a:lnTo>
                <a:lnTo>
                  <a:pt x="1790154" y="1145698"/>
                </a:lnTo>
                <a:lnTo>
                  <a:pt x="0" y="114569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5" name="Freeform 35"/>
          <p:cNvSpPr/>
          <p:nvPr/>
        </p:nvSpPr>
        <p:spPr>
          <a:xfrm>
            <a:off x="13936452" y="2827644"/>
            <a:ext cx="2969903" cy="1857539"/>
          </a:xfrm>
          <a:custGeom>
            <a:avLst/>
            <a:gdLst/>
            <a:ahLst/>
            <a:cxnLst/>
            <a:rect l="l" t="t" r="r" b="b"/>
            <a:pathLst>
              <a:path w="2969903" h="1857539">
                <a:moveTo>
                  <a:pt x="0" y="0"/>
                </a:moveTo>
                <a:lnTo>
                  <a:pt x="2969902" y="0"/>
                </a:lnTo>
                <a:lnTo>
                  <a:pt x="2969902" y="1857540"/>
                </a:lnTo>
                <a:lnTo>
                  <a:pt x="0" y="185754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36" name="TextBox 36"/>
          <p:cNvSpPr txBox="1"/>
          <p:nvPr/>
        </p:nvSpPr>
        <p:spPr>
          <a:xfrm>
            <a:off x="2390856" y="2856219"/>
            <a:ext cx="12169015" cy="5790431"/>
          </a:xfrm>
          <a:prstGeom prst="rect">
            <a:avLst/>
          </a:prstGeom>
        </p:spPr>
        <p:txBody>
          <a:bodyPr lIns="0" tIns="0" rIns="0" bIns="0" rtlCol="0" anchor="t">
            <a:spAutoFit/>
          </a:bodyPr>
          <a:lstStyle/>
          <a:p>
            <a:pPr marL="776059" lvl="1" indent="-388030" algn="l">
              <a:lnSpc>
                <a:spcPts val="4097"/>
              </a:lnSpc>
              <a:buFont typeface="Arial"/>
              <a:buChar char="•"/>
            </a:pPr>
            <a:r>
              <a:rPr lang="en-US" sz="3594" spc="79" dirty="0">
                <a:solidFill>
                  <a:srgbClr val="000000"/>
                </a:solidFill>
                <a:latin typeface="Dumondi Condensed"/>
                <a:ea typeface="Dumondi Condensed"/>
                <a:cs typeface="Dumondi Condensed"/>
                <a:sym typeface="Dumondi Condensed"/>
              </a:rPr>
              <a:t>Predictive Analytics Integration: Incorporate machine learning models to predict future sales trends and customer behavior.</a:t>
            </a:r>
          </a:p>
          <a:p>
            <a:pPr marL="776059" lvl="1" indent="-388030" algn="l">
              <a:lnSpc>
                <a:spcPts val="4097"/>
              </a:lnSpc>
              <a:buFont typeface="Arial"/>
              <a:buChar char="•"/>
            </a:pPr>
            <a:r>
              <a:rPr lang="en-US" sz="3594" spc="79" dirty="0">
                <a:solidFill>
                  <a:srgbClr val="000000"/>
                </a:solidFill>
                <a:latin typeface="Dumondi Condensed"/>
                <a:ea typeface="Dumondi Condensed"/>
                <a:cs typeface="Dumondi Condensed"/>
                <a:sym typeface="Dumondi Condensed"/>
              </a:rPr>
              <a:t>Advanced Segmentation: Use clustering techniques to identify more granular  segments.</a:t>
            </a:r>
          </a:p>
          <a:p>
            <a:pPr marL="776059" lvl="1" indent="-388030" algn="l">
              <a:lnSpc>
                <a:spcPts val="4097"/>
              </a:lnSpc>
              <a:buFont typeface="Arial"/>
              <a:buChar char="•"/>
            </a:pPr>
            <a:r>
              <a:rPr lang="en-US" sz="3594" spc="79" dirty="0">
                <a:solidFill>
                  <a:srgbClr val="000000"/>
                </a:solidFill>
                <a:latin typeface="Dumondi Condensed"/>
                <a:ea typeface="Dumondi Condensed"/>
                <a:cs typeface="Dumondi Condensed"/>
                <a:sym typeface="Dumondi Condensed"/>
              </a:rPr>
              <a:t>Real-time Data Updates: Enable real-time data processing for live dashboards.</a:t>
            </a:r>
          </a:p>
          <a:p>
            <a:pPr marL="776059" lvl="1" indent="-388030" algn="l">
              <a:lnSpc>
                <a:spcPts val="4097"/>
              </a:lnSpc>
              <a:buFont typeface="Arial"/>
              <a:buChar char="•"/>
            </a:pPr>
            <a:r>
              <a:rPr lang="en-US" sz="3594" spc="79" dirty="0">
                <a:solidFill>
                  <a:srgbClr val="000000"/>
                </a:solidFill>
                <a:latin typeface="Dumondi Condensed"/>
                <a:ea typeface="Dumondi Condensed"/>
                <a:cs typeface="Dumondi Condensed"/>
                <a:sym typeface="Dumondi Condensed"/>
              </a:rPr>
              <a:t>Geospatial Analysis: Add geospatial maps to visualize regional sales performance and trends dynamically.</a:t>
            </a:r>
          </a:p>
          <a:p>
            <a:pPr marL="776059" lvl="1" indent="-388030" algn="l">
              <a:lnSpc>
                <a:spcPts val="4097"/>
              </a:lnSpc>
              <a:buFont typeface="Arial"/>
              <a:buChar char="•"/>
            </a:pPr>
            <a:r>
              <a:rPr lang="en-US" sz="3594" spc="79" dirty="0">
                <a:solidFill>
                  <a:srgbClr val="000000"/>
                </a:solidFill>
                <a:latin typeface="Dumondi Condensed"/>
                <a:ea typeface="Dumondi Condensed"/>
                <a:cs typeface="Dumondi Condensed"/>
                <a:sym typeface="Dumondi Condensed"/>
              </a:rPr>
              <a:t>Custom Alerts: Develop notifications for anomalies in sales, returns, or profit metrics.</a:t>
            </a:r>
          </a:p>
          <a:p>
            <a:pPr algn="l">
              <a:lnSpc>
                <a:spcPts val="4097"/>
              </a:lnSpc>
            </a:pPr>
            <a:endParaRPr lang="en-US" sz="3594" spc="79" dirty="0">
              <a:solidFill>
                <a:srgbClr val="000000"/>
              </a:solidFill>
              <a:latin typeface="Dumondi Condensed"/>
              <a:ea typeface="Dumondi Condensed"/>
              <a:cs typeface="Dumondi Condensed"/>
              <a:sym typeface="Dumondi Condensed"/>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6046290" y="8045290"/>
            <a:ext cx="2241710" cy="2241710"/>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45EE9"/>
            </a:solidFill>
          </p:spPr>
        </p:sp>
        <p:sp>
          <p:nvSpPr>
            <p:cNvPr id="4" name="TextBox 4"/>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rot="-10106257">
            <a:off x="-1490459" y="-1030362"/>
            <a:ext cx="3363512" cy="3363512"/>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27354"/>
            </a:solidFill>
          </p:spPr>
        </p:sp>
        <p:sp>
          <p:nvSpPr>
            <p:cNvPr id="7" name="TextBox 7"/>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540631" y="252155"/>
            <a:ext cx="16090848" cy="8866058"/>
            <a:chOff x="0" y="0"/>
            <a:chExt cx="18758712" cy="10336052"/>
          </a:xfrm>
        </p:grpSpPr>
        <p:sp>
          <p:nvSpPr>
            <p:cNvPr id="9" name="Freeform 9"/>
            <p:cNvSpPr/>
            <p:nvPr/>
          </p:nvSpPr>
          <p:spPr>
            <a:xfrm>
              <a:off x="31750" y="31750"/>
              <a:ext cx="18695212" cy="10272551"/>
            </a:xfrm>
            <a:custGeom>
              <a:avLst/>
              <a:gdLst/>
              <a:ahLst/>
              <a:cxnLst/>
              <a:rect l="l" t="t" r="r" b="b"/>
              <a:pathLst>
                <a:path w="18695212" h="10272551">
                  <a:moveTo>
                    <a:pt x="18602502" y="10272551"/>
                  </a:moveTo>
                  <a:lnTo>
                    <a:pt x="92710" y="10272551"/>
                  </a:lnTo>
                  <a:cubicBezTo>
                    <a:pt x="41910" y="10272551"/>
                    <a:pt x="0" y="10230641"/>
                    <a:pt x="0" y="10179841"/>
                  </a:cubicBezTo>
                  <a:lnTo>
                    <a:pt x="0" y="92710"/>
                  </a:lnTo>
                  <a:cubicBezTo>
                    <a:pt x="0" y="41910"/>
                    <a:pt x="41910" y="0"/>
                    <a:pt x="92710" y="0"/>
                  </a:cubicBezTo>
                  <a:lnTo>
                    <a:pt x="18601232" y="0"/>
                  </a:lnTo>
                  <a:cubicBezTo>
                    <a:pt x="18652032" y="0"/>
                    <a:pt x="18693943" y="41910"/>
                    <a:pt x="18693943" y="92710"/>
                  </a:cubicBezTo>
                  <a:lnTo>
                    <a:pt x="18693943" y="10178572"/>
                  </a:lnTo>
                  <a:cubicBezTo>
                    <a:pt x="18695212" y="10230641"/>
                    <a:pt x="18653302" y="10272551"/>
                    <a:pt x="18602502" y="10272551"/>
                  </a:cubicBezTo>
                  <a:close/>
                </a:path>
              </a:pathLst>
            </a:custGeom>
            <a:solidFill>
              <a:srgbClr val="FFFFFF"/>
            </a:solidFill>
          </p:spPr>
        </p:sp>
        <p:sp>
          <p:nvSpPr>
            <p:cNvPr id="10" name="Freeform 10"/>
            <p:cNvSpPr/>
            <p:nvPr/>
          </p:nvSpPr>
          <p:spPr>
            <a:xfrm>
              <a:off x="0" y="0"/>
              <a:ext cx="18758712" cy="10336052"/>
            </a:xfrm>
            <a:custGeom>
              <a:avLst/>
              <a:gdLst/>
              <a:ahLst/>
              <a:cxnLst/>
              <a:rect l="l" t="t" r="r" b="b"/>
              <a:pathLst>
                <a:path w="18758712" h="10336052">
                  <a:moveTo>
                    <a:pt x="18634252" y="59690"/>
                  </a:moveTo>
                  <a:cubicBezTo>
                    <a:pt x="18669812" y="59690"/>
                    <a:pt x="18699021" y="88900"/>
                    <a:pt x="18699021" y="124460"/>
                  </a:cubicBezTo>
                  <a:lnTo>
                    <a:pt x="18699021" y="10211592"/>
                  </a:lnTo>
                  <a:cubicBezTo>
                    <a:pt x="18699021" y="10247152"/>
                    <a:pt x="18669812" y="10276362"/>
                    <a:pt x="18634252" y="10276362"/>
                  </a:cubicBezTo>
                  <a:lnTo>
                    <a:pt x="124460" y="10276362"/>
                  </a:lnTo>
                  <a:cubicBezTo>
                    <a:pt x="88900" y="10276362"/>
                    <a:pt x="59690" y="10247152"/>
                    <a:pt x="59690" y="10211592"/>
                  </a:cubicBezTo>
                  <a:lnTo>
                    <a:pt x="59690" y="124460"/>
                  </a:lnTo>
                  <a:cubicBezTo>
                    <a:pt x="59690" y="88900"/>
                    <a:pt x="88900" y="59690"/>
                    <a:pt x="124460" y="59690"/>
                  </a:cubicBezTo>
                  <a:lnTo>
                    <a:pt x="18634252" y="59690"/>
                  </a:lnTo>
                  <a:moveTo>
                    <a:pt x="18634252" y="0"/>
                  </a:moveTo>
                  <a:lnTo>
                    <a:pt x="124460" y="0"/>
                  </a:lnTo>
                  <a:cubicBezTo>
                    <a:pt x="55880" y="0"/>
                    <a:pt x="0" y="55880"/>
                    <a:pt x="0" y="124460"/>
                  </a:cubicBezTo>
                  <a:lnTo>
                    <a:pt x="0" y="10211592"/>
                  </a:lnTo>
                  <a:cubicBezTo>
                    <a:pt x="0" y="10280172"/>
                    <a:pt x="55880" y="10336052"/>
                    <a:pt x="124460" y="10336052"/>
                  </a:cubicBezTo>
                  <a:lnTo>
                    <a:pt x="18634252" y="10336052"/>
                  </a:lnTo>
                  <a:cubicBezTo>
                    <a:pt x="18702832" y="10336052"/>
                    <a:pt x="18758712" y="10280172"/>
                    <a:pt x="18758712" y="10211592"/>
                  </a:cubicBezTo>
                  <a:lnTo>
                    <a:pt x="18758712" y="124460"/>
                  </a:lnTo>
                  <a:cubicBezTo>
                    <a:pt x="18758712" y="55880"/>
                    <a:pt x="18702832" y="0"/>
                    <a:pt x="18634252" y="0"/>
                  </a:cubicBezTo>
                  <a:close/>
                </a:path>
              </a:pathLst>
            </a:custGeom>
            <a:solidFill>
              <a:srgbClr val="191919"/>
            </a:solidFill>
          </p:spPr>
        </p:sp>
      </p:grpSp>
      <p:grpSp>
        <p:nvGrpSpPr>
          <p:cNvPr id="11" name="Group 11"/>
          <p:cNvGrpSpPr/>
          <p:nvPr/>
        </p:nvGrpSpPr>
        <p:grpSpPr>
          <a:xfrm>
            <a:off x="15751762" y="1050634"/>
            <a:ext cx="1154593" cy="321067"/>
            <a:chOff x="0" y="0"/>
            <a:chExt cx="1539457" cy="428090"/>
          </a:xfrm>
        </p:grpSpPr>
        <p:grpSp>
          <p:nvGrpSpPr>
            <p:cNvPr id="12" name="Group 12"/>
            <p:cNvGrpSpPr/>
            <p:nvPr/>
          </p:nvGrpSpPr>
          <p:grpSpPr>
            <a:xfrm>
              <a:off x="0" y="0"/>
              <a:ext cx="428090" cy="428090"/>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5C853"/>
              </a:solidFill>
            </p:spPr>
          </p:sp>
          <p:sp>
            <p:nvSpPr>
              <p:cNvPr id="14" name="TextBox 14"/>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15" name="Group 15"/>
            <p:cNvGrpSpPr/>
            <p:nvPr/>
          </p:nvGrpSpPr>
          <p:grpSpPr>
            <a:xfrm>
              <a:off x="556206" y="0"/>
              <a:ext cx="428090" cy="428090"/>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27354"/>
              </a:solidFill>
            </p:spPr>
          </p:sp>
          <p:sp>
            <p:nvSpPr>
              <p:cNvPr id="17" name="TextBox 17"/>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18" name="Group 18"/>
            <p:cNvGrpSpPr/>
            <p:nvPr/>
          </p:nvGrpSpPr>
          <p:grpSpPr>
            <a:xfrm>
              <a:off x="1111367" y="0"/>
              <a:ext cx="428090" cy="428090"/>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45EE9"/>
              </a:solidFill>
            </p:spPr>
          </p:sp>
          <p:sp>
            <p:nvSpPr>
              <p:cNvPr id="20" name="TextBox 20"/>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grpSp>
        <p:nvGrpSpPr>
          <p:cNvPr id="21" name="Group 21"/>
          <p:cNvGrpSpPr/>
          <p:nvPr/>
        </p:nvGrpSpPr>
        <p:grpSpPr>
          <a:xfrm>
            <a:off x="516769" y="7432040"/>
            <a:ext cx="1023862" cy="1023862"/>
            <a:chOff x="0" y="0"/>
            <a:chExt cx="812800" cy="812800"/>
          </a:xfrm>
        </p:grpSpPr>
        <p:sp>
          <p:nvSpPr>
            <p:cNvPr id="22" name="Freeform 2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27354"/>
            </a:solidFill>
          </p:spPr>
        </p:sp>
        <p:sp>
          <p:nvSpPr>
            <p:cNvPr id="23" name="TextBox 23"/>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24" name="Group 24"/>
          <p:cNvGrpSpPr/>
          <p:nvPr/>
        </p:nvGrpSpPr>
        <p:grpSpPr>
          <a:xfrm rot="-10106257">
            <a:off x="2236949" y="60942"/>
            <a:ext cx="676596" cy="676596"/>
            <a:chOff x="0" y="0"/>
            <a:chExt cx="812800" cy="812800"/>
          </a:xfrm>
        </p:grpSpPr>
        <p:sp>
          <p:nvSpPr>
            <p:cNvPr id="25" name="Freeform 2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45EE9"/>
            </a:solidFill>
          </p:spPr>
        </p:sp>
        <p:sp>
          <p:nvSpPr>
            <p:cNvPr id="26" name="TextBox 26"/>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27" name="Group 27"/>
          <p:cNvGrpSpPr/>
          <p:nvPr/>
        </p:nvGrpSpPr>
        <p:grpSpPr>
          <a:xfrm>
            <a:off x="-1453634" y="8045290"/>
            <a:ext cx="3629641" cy="3629641"/>
            <a:chOff x="0" y="0"/>
            <a:chExt cx="812800" cy="812800"/>
          </a:xfrm>
        </p:grpSpPr>
        <p:sp>
          <p:nvSpPr>
            <p:cNvPr id="28" name="Freeform 2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5C853"/>
            </a:solidFill>
          </p:spPr>
        </p:sp>
        <p:sp>
          <p:nvSpPr>
            <p:cNvPr id="29" name="TextBox 29"/>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sp>
        <p:nvSpPr>
          <p:cNvPr id="30" name="TextBox 30"/>
          <p:cNvSpPr txBox="1"/>
          <p:nvPr/>
        </p:nvSpPr>
        <p:spPr>
          <a:xfrm>
            <a:off x="2420501" y="1219302"/>
            <a:ext cx="14331107" cy="1261608"/>
          </a:xfrm>
          <a:prstGeom prst="rect">
            <a:avLst/>
          </a:prstGeom>
        </p:spPr>
        <p:txBody>
          <a:bodyPr lIns="0" tIns="0" rIns="0" bIns="0" rtlCol="0" anchor="t">
            <a:spAutoFit/>
          </a:bodyPr>
          <a:lstStyle/>
          <a:p>
            <a:pPr algn="l">
              <a:lnSpc>
                <a:spcPts val="10262"/>
              </a:lnSpc>
              <a:spcBef>
                <a:spcPct val="0"/>
              </a:spcBef>
            </a:pPr>
            <a:r>
              <a:rPr lang="en-US" sz="7330" b="1">
                <a:solidFill>
                  <a:srgbClr val="000000"/>
                </a:solidFill>
                <a:latin typeface="Asap Condensed Bold"/>
                <a:ea typeface="Asap Condensed Bold"/>
                <a:cs typeface="Asap Condensed Bold"/>
                <a:sym typeface="Asap Condensed Bold"/>
              </a:rPr>
              <a:t> MILESTONES</a:t>
            </a:r>
          </a:p>
        </p:txBody>
      </p:sp>
      <p:grpSp>
        <p:nvGrpSpPr>
          <p:cNvPr id="31" name="Group 31"/>
          <p:cNvGrpSpPr/>
          <p:nvPr/>
        </p:nvGrpSpPr>
        <p:grpSpPr>
          <a:xfrm>
            <a:off x="17259300" y="7432040"/>
            <a:ext cx="705891" cy="705891"/>
            <a:chOff x="0" y="0"/>
            <a:chExt cx="812800" cy="812800"/>
          </a:xfrm>
        </p:grpSpPr>
        <p:sp>
          <p:nvSpPr>
            <p:cNvPr id="32" name="Freeform 3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5C853"/>
            </a:solidFill>
          </p:spPr>
        </p:sp>
        <p:sp>
          <p:nvSpPr>
            <p:cNvPr id="33" name="TextBox 33"/>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sp>
        <p:nvSpPr>
          <p:cNvPr id="34" name="Freeform 34"/>
          <p:cNvSpPr/>
          <p:nvPr/>
        </p:nvSpPr>
        <p:spPr>
          <a:xfrm>
            <a:off x="385853" y="455851"/>
            <a:ext cx="1790154" cy="1145699"/>
          </a:xfrm>
          <a:custGeom>
            <a:avLst/>
            <a:gdLst/>
            <a:ahLst/>
            <a:cxnLst/>
            <a:rect l="l" t="t" r="r" b="b"/>
            <a:pathLst>
              <a:path w="1790154" h="1145699">
                <a:moveTo>
                  <a:pt x="0" y="0"/>
                </a:moveTo>
                <a:lnTo>
                  <a:pt x="1790154" y="0"/>
                </a:lnTo>
                <a:lnTo>
                  <a:pt x="1790154" y="1145698"/>
                </a:lnTo>
                <a:lnTo>
                  <a:pt x="0" y="114569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5" name="Freeform 35"/>
          <p:cNvSpPr/>
          <p:nvPr/>
        </p:nvSpPr>
        <p:spPr>
          <a:xfrm>
            <a:off x="13936452" y="2827644"/>
            <a:ext cx="2969903" cy="1857539"/>
          </a:xfrm>
          <a:custGeom>
            <a:avLst/>
            <a:gdLst/>
            <a:ahLst/>
            <a:cxnLst/>
            <a:rect l="l" t="t" r="r" b="b"/>
            <a:pathLst>
              <a:path w="2969903" h="1857539">
                <a:moveTo>
                  <a:pt x="0" y="0"/>
                </a:moveTo>
                <a:lnTo>
                  <a:pt x="2969902" y="0"/>
                </a:lnTo>
                <a:lnTo>
                  <a:pt x="2969902" y="1857540"/>
                </a:lnTo>
                <a:lnTo>
                  <a:pt x="0" y="185754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36" name="TextBox 36"/>
          <p:cNvSpPr txBox="1"/>
          <p:nvPr/>
        </p:nvSpPr>
        <p:spPr>
          <a:xfrm>
            <a:off x="2176007" y="2946959"/>
            <a:ext cx="12169165" cy="3161506"/>
          </a:xfrm>
          <a:prstGeom prst="rect">
            <a:avLst/>
          </a:prstGeom>
        </p:spPr>
        <p:txBody>
          <a:bodyPr lIns="0" tIns="0" rIns="0" bIns="0" rtlCol="0" anchor="t">
            <a:spAutoFit/>
          </a:bodyPr>
          <a:lstStyle/>
          <a:p>
            <a:pPr algn="l">
              <a:lnSpc>
                <a:spcPts val="4097"/>
              </a:lnSpc>
            </a:pPr>
            <a:endParaRPr dirty="0"/>
          </a:p>
          <a:p>
            <a:pPr marL="776069" lvl="1" indent="-388034">
              <a:lnSpc>
                <a:spcPts val="4097"/>
              </a:lnSpc>
              <a:buFont typeface="Arial"/>
              <a:buChar char="•"/>
            </a:pPr>
            <a:r>
              <a:rPr lang="en-US" sz="3594" spc="79" dirty="0">
                <a:latin typeface="Dumondi Condensed"/>
                <a:ea typeface="Dumondi Condensed"/>
                <a:cs typeface="Dumondi Condensed"/>
                <a:sym typeface="Dumondi Condensed"/>
              </a:rPr>
              <a:t>Milestone 1: </a:t>
            </a:r>
            <a:r>
              <a:rPr lang="en-IN" sz="3600" dirty="0">
                <a:effectLst/>
                <a:latin typeface="Times New Roman" panose="02020603050405020304" pitchFamily="18" charset="0"/>
                <a:ea typeface="Calibri" panose="020F0502020204030204" pitchFamily="34" charset="0"/>
                <a:cs typeface="Times New Roman" panose="02020603050405020304" pitchFamily="18" charset="0"/>
              </a:rPr>
              <a:t>Data Preparation</a:t>
            </a:r>
            <a:r>
              <a:rPr lang="en-IN" sz="36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N" sz="36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Preparation</a:t>
            </a:r>
          </a:p>
          <a:p>
            <a:pPr marL="776069" lvl="1" indent="-388034">
              <a:lnSpc>
                <a:spcPts val="4097"/>
              </a:lnSpc>
              <a:buFont typeface="Arial"/>
              <a:buChar char="•"/>
            </a:pPr>
            <a:r>
              <a:rPr lang="en-US" sz="3594" spc="79" dirty="0">
                <a:solidFill>
                  <a:srgbClr val="000000"/>
                </a:solidFill>
                <a:latin typeface="Dumondi Condensed"/>
                <a:ea typeface="Dumondi Condensed"/>
                <a:cs typeface="Dumondi Condensed"/>
                <a:sym typeface="Dumondi Condensed"/>
              </a:rPr>
              <a:t>Milestone 2:</a:t>
            </a:r>
            <a:r>
              <a:rPr lang="en-US" sz="3594" spc="79" dirty="0">
                <a:latin typeface="Dumondi Condensed"/>
                <a:ea typeface="Dumondi Condensed"/>
                <a:cs typeface="Dumondi Condensed"/>
                <a:sym typeface="Dumondi Condensed"/>
              </a:rPr>
              <a:t> </a:t>
            </a:r>
            <a:r>
              <a:rPr lang="en-US" sz="3600" u="none" strike="noStrike" dirty="0">
                <a:latin typeface="Times New Roman" panose="02020603050405020304" pitchFamily="18" charset="0"/>
                <a:ea typeface="Balsamiq Sans Bold"/>
                <a:cs typeface="Times New Roman" panose="02020603050405020304" pitchFamily="18" charset="0"/>
                <a:sym typeface="Balsamiq Sans Bold"/>
              </a:rPr>
              <a:t>Create time series visualization</a:t>
            </a:r>
          </a:p>
          <a:p>
            <a:pPr marL="776069" lvl="1" indent="-388034">
              <a:lnSpc>
                <a:spcPts val="4097"/>
              </a:lnSpc>
              <a:buFont typeface="Arial"/>
              <a:buChar char="•"/>
            </a:pPr>
            <a:r>
              <a:rPr lang="en-US" sz="3594" spc="79" dirty="0">
                <a:solidFill>
                  <a:srgbClr val="000000"/>
                </a:solidFill>
                <a:latin typeface="Dumondi Condensed"/>
                <a:ea typeface="Dumondi Condensed"/>
                <a:cs typeface="Dumondi Condensed"/>
                <a:sym typeface="Dumondi Condensed"/>
              </a:rPr>
              <a:t>Milestone 3: </a:t>
            </a:r>
            <a:r>
              <a:rPr lang="en-IN" sz="3600" dirty="0">
                <a:effectLst/>
                <a:latin typeface="Times New Roman" panose="02020603050405020304" pitchFamily="18" charset="0"/>
                <a:ea typeface="Calibri" panose="020F0502020204030204" pitchFamily="34" charset="0"/>
                <a:cs typeface="Times New Roman" panose="02020603050405020304" pitchFamily="18" charset="0"/>
              </a:rPr>
              <a:t>Implementing Forecasting Models</a:t>
            </a:r>
          </a:p>
          <a:p>
            <a:pPr marL="776069" lvl="1" indent="-388034">
              <a:lnSpc>
                <a:spcPts val="4097"/>
              </a:lnSpc>
              <a:buFont typeface="Arial"/>
              <a:buChar char="•"/>
            </a:pPr>
            <a:r>
              <a:rPr lang="en-US" sz="3594" spc="79" dirty="0">
                <a:solidFill>
                  <a:srgbClr val="000000"/>
                </a:solidFill>
                <a:latin typeface="Dumondi Condensed"/>
                <a:ea typeface="Dumondi Condensed"/>
                <a:cs typeface="Dumondi Condensed"/>
                <a:sym typeface="Dumondi Condensed"/>
              </a:rPr>
              <a:t>Milestone 4:</a:t>
            </a:r>
            <a:r>
              <a:rPr lang="en-US" sz="3594" spc="79" dirty="0">
                <a:latin typeface="Dumondi Condensed"/>
                <a:ea typeface="Dumondi Condensed"/>
                <a:cs typeface="Dumondi Condensed"/>
                <a:sym typeface="Dumondi Condensed"/>
              </a:rPr>
              <a:t> </a:t>
            </a:r>
            <a:r>
              <a:rPr lang="en-IN" sz="3600" dirty="0">
                <a:effectLst/>
                <a:latin typeface="Times New Roman" panose="02020603050405020304" pitchFamily="18" charset="0"/>
                <a:ea typeface="Calibri" panose="020F0502020204030204" pitchFamily="34" charset="0"/>
                <a:cs typeface="Times New Roman" panose="02020603050405020304" pitchFamily="18" charset="0"/>
              </a:rPr>
              <a:t>Finalizing the Financial Forecasting Dashboard </a:t>
            </a:r>
          </a:p>
          <a:p>
            <a:pPr marL="776069" lvl="1" indent="-388034" algn="l">
              <a:lnSpc>
                <a:spcPts val="4097"/>
              </a:lnSpc>
              <a:buFont typeface="Arial"/>
              <a:buChar char="•"/>
            </a:pPr>
            <a:endParaRPr lang="en-US" sz="3594" spc="79" dirty="0">
              <a:solidFill>
                <a:srgbClr val="000000"/>
              </a:solidFill>
              <a:latin typeface="Dumondi Condensed"/>
              <a:ea typeface="Dumondi Condensed"/>
              <a:cs typeface="Dumondi Condensed"/>
              <a:sym typeface="Dumondi Condensed"/>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6617141" y="7943971"/>
            <a:ext cx="2241710" cy="2241710"/>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45EE9"/>
            </a:solidFill>
          </p:spPr>
        </p:sp>
        <p:sp>
          <p:nvSpPr>
            <p:cNvPr id="4" name="TextBox 4"/>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rot="-10106257">
            <a:off x="-1490459" y="-1030362"/>
            <a:ext cx="3363512" cy="3363512"/>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27354"/>
            </a:solidFill>
          </p:spPr>
        </p:sp>
        <p:sp>
          <p:nvSpPr>
            <p:cNvPr id="7" name="TextBox 7"/>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540631" y="252155"/>
            <a:ext cx="16090848" cy="8866058"/>
            <a:chOff x="0" y="0"/>
            <a:chExt cx="18758712" cy="10336052"/>
          </a:xfrm>
        </p:grpSpPr>
        <p:sp>
          <p:nvSpPr>
            <p:cNvPr id="9" name="Freeform 9"/>
            <p:cNvSpPr/>
            <p:nvPr/>
          </p:nvSpPr>
          <p:spPr>
            <a:xfrm>
              <a:off x="31750" y="31750"/>
              <a:ext cx="18695212" cy="10272551"/>
            </a:xfrm>
            <a:custGeom>
              <a:avLst/>
              <a:gdLst/>
              <a:ahLst/>
              <a:cxnLst/>
              <a:rect l="l" t="t" r="r" b="b"/>
              <a:pathLst>
                <a:path w="18695212" h="10272551">
                  <a:moveTo>
                    <a:pt x="18602502" y="10272551"/>
                  </a:moveTo>
                  <a:lnTo>
                    <a:pt x="92710" y="10272551"/>
                  </a:lnTo>
                  <a:cubicBezTo>
                    <a:pt x="41910" y="10272551"/>
                    <a:pt x="0" y="10230641"/>
                    <a:pt x="0" y="10179841"/>
                  </a:cubicBezTo>
                  <a:lnTo>
                    <a:pt x="0" y="92710"/>
                  </a:lnTo>
                  <a:cubicBezTo>
                    <a:pt x="0" y="41910"/>
                    <a:pt x="41910" y="0"/>
                    <a:pt x="92710" y="0"/>
                  </a:cubicBezTo>
                  <a:lnTo>
                    <a:pt x="18601232" y="0"/>
                  </a:lnTo>
                  <a:cubicBezTo>
                    <a:pt x="18652032" y="0"/>
                    <a:pt x="18693943" y="41910"/>
                    <a:pt x="18693943" y="92710"/>
                  </a:cubicBezTo>
                  <a:lnTo>
                    <a:pt x="18693943" y="10178572"/>
                  </a:lnTo>
                  <a:cubicBezTo>
                    <a:pt x="18695212" y="10230641"/>
                    <a:pt x="18653302" y="10272551"/>
                    <a:pt x="18602502" y="10272551"/>
                  </a:cubicBezTo>
                  <a:close/>
                </a:path>
              </a:pathLst>
            </a:custGeom>
            <a:solidFill>
              <a:srgbClr val="FFFFFF"/>
            </a:solidFill>
          </p:spPr>
        </p:sp>
        <p:sp>
          <p:nvSpPr>
            <p:cNvPr id="10" name="Freeform 10"/>
            <p:cNvSpPr/>
            <p:nvPr/>
          </p:nvSpPr>
          <p:spPr>
            <a:xfrm>
              <a:off x="0" y="0"/>
              <a:ext cx="18758712" cy="10336052"/>
            </a:xfrm>
            <a:custGeom>
              <a:avLst/>
              <a:gdLst/>
              <a:ahLst/>
              <a:cxnLst/>
              <a:rect l="l" t="t" r="r" b="b"/>
              <a:pathLst>
                <a:path w="18758712" h="10336052">
                  <a:moveTo>
                    <a:pt x="18634252" y="59690"/>
                  </a:moveTo>
                  <a:cubicBezTo>
                    <a:pt x="18669812" y="59690"/>
                    <a:pt x="18699021" y="88900"/>
                    <a:pt x="18699021" y="124460"/>
                  </a:cubicBezTo>
                  <a:lnTo>
                    <a:pt x="18699021" y="10211592"/>
                  </a:lnTo>
                  <a:cubicBezTo>
                    <a:pt x="18699021" y="10247152"/>
                    <a:pt x="18669812" y="10276362"/>
                    <a:pt x="18634252" y="10276362"/>
                  </a:cubicBezTo>
                  <a:lnTo>
                    <a:pt x="124460" y="10276362"/>
                  </a:lnTo>
                  <a:cubicBezTo>
                    <a:pt x="88900" y="10276362"/>
                    <a:pt x="59690" y="10247152"/>
                    <a:pt x="59690" y="10211592"/>
                  </a:cubicBezTo>
                  <a:lnTo>
                    <a:pt x="59690" y="124460"/>
                  </a:lnTo>
                  <a:cubicBezTo>
                    <a:pt x="59690" y="88900"/>
                    <a:pt x="88900" y="59690"/>
                    <a:pt x="124460" y="59690"/>
                  </a:cubicBezTo>
                  <a:lnTo>
                    <a:pt x="18634252" y="59690"/>
                  </a:lnTo>
                  <a:moveTo>
                    <a:pt x="18634252" y="0"/>
                  </a:moveTo>
                  <a:lnTo>
                    <a:pt x="124460" y="0"/>
                  </a:lnTo>
                  <a:cubicBezTo>
                    <a:pt x="55880" y="0"/>
                    <a:pt x="0" y="55880"/>
                    <a:pt x="0" y="124460"/>
                  </a:cubicBezTo>
                  <a:lnTo>
                    <a:pt x="0" y="10211592"/>
                  </a:lnTo>
                  <a:cubicBezTo>
                    <a:pt x="0" y="10280172"/>
                    <a:pt x="55880" y="10336052"/>
                    <a:pt x="124460" y="10336052"/>
                  </a:cubicBezTo>
                  <a:lnTo>
                    <a:pt x="18634252" y="10336052"/>
                  </a:lnTo>
                  <a:cubicBezTo>
                    <a:pt x="18702832" y="10336052"/>
                    <a:pt x="18758712" y="10280172"/>
                    <a:pt x="18758712" y="10211592"/>
                  </a:cubicBezTo>
                  <a:lnTo>
                    <a:pt x="18758712" y="124460"/>
                  </a:lnTo>
                  <a:cubicBezTo>
                    <a:pt x="18758712" y="55880"/>
                    <a:pt x="18702832" y="0"/>
                    <a:pt x="18634252" y="0"/>
                  </a:cubicBezTo>
                  <a:close/>
                </a:path>
              </a:pathLst>
            </a:custGeom>
            <a:solidFill>
              <a:srgbClr val="191919"/>
            </a:solidFill>
          </p:spPr>
        </p:sp>
      </p:grpSp>
      <p:grpSp>
        <p:nvGrpSpPr>
          <p:cNvPr id="11" name="Group 11"/>
          <p:cNvGrpSpPr/>
          <p:nvPr/>
        </p:nvGrpSpPr>
        <p:grpSpPr>
          <a:xfrm>
            <a:off x="15751762" y="1050634"/>
            <a:ext cx="1154593" cy="321067"/>
            <a:chOff x="0" y="0"/>
            <a:chExt cx="1539457" cy="428090"/>
          </a:xfrm>
        </p:grpSpPr>
        <p:grpSp>
          <p:nvGrpSpPr>
            <p:cNvPr id="12" name="Group 12"/>
            <p:cNvGrpSpPr/>
            <p:nvPr/>
          </p:nvGrpSpPr>
          <p:grpSpPr>
            <a:xfrm>
              <a:off x="0" y="0"/>
              <a:ext cx="428090" cy="428090"/>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5C853"/>
              </a:solidFill>
            </p:spPr>
          </p:sp>
          <p:sp>
            <p:nvSpPr>
              <p:cNvPr id="14" name="TextBox 14"/>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15" name="Group 15"/>
            <p:cNvGrpSpPr/>
            <p:nvPr/>
          </p:nvGrpSpPr>
          <p:grpSpPr>
            <a:xfrm>
              <a:off x="556206" y="0"/>
              <a:ext cx="428090" cy="428090"/>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27354"/>
              </a:solidFill>
            </p:spPr>
          </p:sp>
          <p:sp>
            <p:nvSpPr>
              <p:cNvPr id="17" name="TextBox 17"/>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18" name="Group 18"/>
            <p:cNvGrpSpPr/>
            <p:nvPr/>
          </p:nvGrpSpPr>
          <p:grpSpPr>
            <a:xfrm>
              <a:off x="1111367" y="0"/>
              <a:ext cx="428090" cy="428090"/>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45EE9"/>
              </a:solidFill>
            </p:spPr>
          </p:sp>
          <p:sp>
            <p:nvSpPr>
              <p:cNvPr id="20" name="TextBox 20"/>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grpSp>
        <p:nvGrpSpPr>
          <p:cNvPr id="21" name="Group 21"/>
          <p:cNvGrpSpPr/>
          <p:nvPr/>
        </p:nvGrpSpPr>
        <p:grpSpPr>
          <a:xfrm>
            <a:off x="516769" y="7432040"/>
            <a:ext cx="1023862" cy="1023862"/>
            <a:chOff x="0" y="0"/>
            <a:chExt cx="812800" cy="812800"/>
          </a:xfrm>
        </p:grpSpPr>
        <p:sp>
          <p:nvSpPr>
            <p:cNvPr id="22" name="Freeform 2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27354"/>
            </a:solidFill>
          </p:spPr>
        </p:sp>
        <p:sp>
          <p:nvSpPr>
            <p:cNvPr id="23" name="TextBox 23"/>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24" name="Group 24"/>
          <p:cNvGrpSpPr/>
          <p:nvPr/>
        </p:nvGrpSpPr>
        <p:grpSpPr>
          <a:xfrm rot="-10106257">
            <a:off x="2721210" y="60942"/>
            <a:ext cx="676596" cy="676596"/>
            <a:chOff x="0" y="0"/>
            <a:chExt cx="812800" cy="812800"/>
          </a:xfrm>
        </p:grpSpPr>
        <p:sp>
          <p:nvSpPr>
            <p:cNvPr id="25" name="Freeform 2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45EE9"/>
            </a:solidFill>
          </p:spPr>
        </p:sp>
        <p:sp>
          <p:nvSpPr>
            <p:cNvPr id="26" name="TextBox 26"/>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27" name="Group 27"/>
          <p:cNvGrpSpPr/>
          <p:nvPr/>
        </p:nvGrpSpPr>
        <p:grpSpPr>
          <a:xfrm>
            <a:off x="-1453634" y="8045290"/>
            <a:ext cx="3629641" cy="3629641"/>
            <a:chOff x="0" y="0"/>
            <a:chExt cx="812800" cy="812800"/>
          </a:xfrm>
        </p:grpSpPr>
        <p:sp>
          <p:nvSpPr>
            <p:cNvPr id="28" name="Freeform 2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5C853"/>
            </a:solidFill>
          </p:spPr>
        </p:sp>
        <p:sp>
          <p:nvSpPr>
            <p:cNvPr id="29" name="TextBox 29"/>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sp>
        <p:nvSpPr>
          <p:cNvPr id="30" name="TextBox 30"/>
          <p:cNvSpPr txBox="1"/>
          <p:nvPr/>
        </p:nvSpPr>
        <p:spPr>
          <a:xfrm>
            <a:off x="2660268" y="876300"/>
            <a:ext cx="7703329" cy="1217453"/>
          </a:xfrm>
          <a:prstGeom prst="rect">
            <a:avLst/>
          </a:prstGeom>
        </p:spPr>
        <p:txBody>
          <a:bodyPr lIns="0" tIns="0" rIns="0" bIns="0" rtlCol="0" anchor="t">
            <a:spAutoFit/>
          </a:bodyPr>
          <a:lstStyle/>
          <a:p>
            <a:pPr algn="just">
              <a:lnSpc>
                <a:spcPts val="9842"/>
              </a:lnSpc>
              <a:spcBef>
                <a:spcPct val="0"/>
              </a:spcBef>
            </a:pPr>
            <a:r>
              <a:rPr lang="en-US" sz="7030" b="1">
                <a:solidFill>
                  <a:srgbClr val="000000"/>
                </a:solidFill>
                <a:latin typeface="Asap Condensed Bold"/>
                <a:ea typeface="Asap Condensed Bold"/>
                <a:cs typeface="Asap Condensed Bold"/>
                <a:sym typeface="Asap Condensed Bold"/>
              </a:rPr>
              <a:t>CONCLUSION</a:t>
            </a:r>
          </a:p>
        </p:txBody>
      </p:sp>
      <p:grpSp>
        <p:nvGrpSpPr>
          <p:cNvPr id="31" name="Group 31"/>
          <p:cNvGrpSpPr/>
          <p:nvPr/>
        </p:nvGrpSpPr>
        <p:grpSpPr>
          <a:xfrm>
            <a:off x="17259300" y="7432040"/>
            <a:ext cx="705891" cy="705891"/>
            <a:chOff x="0" y="0"/>
            <a:chExt cx="812800" cy="812800"/>
          </a:xfrm>
        </p:grpSpPr>
        <p:sp>
          <p:nvSpPr>
            <p:cNvPr id="32" name="Freeform 3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5C853"/>
            </a:solidFill>
          </p:spPr>
        </p:sp>
        <p:sp>
          <p:nvSpPr>
            <p:cNvPr id="33" name="TextBox 33"/>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sp>
        <p:nvSpPr>
          <p:cNvPr id="34" name="Freeform 34"/>
          <p:cNvSpPr/>
          <p:nvPr/>
        </p:nvSpPr>
        <p:spPr>
          <a:xfrm>
            <a:off x="385853" y="455851"/>
            <a:ext cx="1790154" cy="1145699"/>
          </a:xfrm>
          <a:custGeom>
            <a:avLst/>
            <a:gdLst/>
            <a:ahLst/>
            <a:cxnLst/>
            <a:rect l="l" t="t" r="r" b="b"/>
            <a:pathLst>
              <a:path w="1790154" h="1145699">
                <a:moveTo>
                  <a:pt x="0" y="0"/>
                </a:moveTo>
                <a:lnTo>
                  <a:pt x="1790154" y="0"/>
                </a:lnTo>
                <a:lnTo>
                  <a:pt x="1790154" y="1145698"/>
                </a:lnTo>
                <a:lnTo>
                  <a:pt x="0" y="114569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5" name="Freeform 35"/>
          <p:cNvSpPr/>
          <p:nvPr/>
        </p:nvSpPr>
        <p:spPr>
          <a:xfrm>
            <a:off x="13936452" y="2827644"/>
            <a:ext cx="2969903" cy="1857539"/>
          </a:xfrm>
          <a:custGeom>
            <a:avLst/>
            <a:gdLst/>
            <a:ahLst/>
            <a:cxnLst/>
            <a:rect l="l" t="t" r="r" b="b"/>
            <a:pathLst>
              <a:path w="2969903" h="1857539">
                <a:moveTo>
                  <a:pt x="0" y="0"/>
                </a:moveTo>
                <a:lnTo>
                  <a:pt x="2969902" y="0"/>
                </a:lnTo>
                <a:lnTo>
                  <a:pt x="2969902" y="1857540"/>
                </a:lnTo>
                <a:lnTo>
                  <a:pt x="0" y="185754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pic>
        <p:nvPicPr>
          <p:cNvPr id="36" name="Picture 36"/>
          <p:cNvPicPr>
            <a:picLocks noChangeAspect="1"/>
          </p:cNvPicPr>
          <p:nvPr/>
        </p:nvPicPr>
        <p:blipFill>
          <a:blip r:embed="rId6"/>
          <a:srcRect/>
          <a:stretch>
            <a:fillRect/>
          </a:stretch>
        </p:blipFill>
        <p:spPr>
          <a:xfrm>
            <a:off x="14506153" y="6396846"/>
            <a:ext cx="2400201" cy="3873914"/>
          </a:xfrm>
          <a:prstGeom prst="rect">
            <a:avLst/>
          </a:prstGeom>
        </p:spPr>
      </p:pic>
      <p:sp>
        <p:nvSpPr>
          <p:cNvPr id="37" name="TextBox 37"/>
          <p:cNvSpPr txBox="1"/>
          <p:nvPr/>
        </p:nvSpPr>
        <p:spPr>
          <a:xfrm>
            <a:off x="2256573" y="2856219"/>
            <a:ext cx="12169015" cy="5190908"/>
          </a:xfrm>
          <a:prstGeom prst="rect">
            <a:avLst/>
          </a:prstGeom>
        </p:spPr>
        <p:txBody>
          <a:bodyPr lIns="0" tIns="0" rIns="0" bIns="0" rtlCol="0" anchor="t">
            <a:spAutoFit/>
          </a:bodyPr>
          <a:lstStyle/>
          <a:p>
            <a:pPr marL="776059" lvl="1" indent="-388030" algn="l">
              <a:lnSpc>
                <a:spcPts val="4097"/>
              </a:lnSpc>
              <a:buFont typeface="Arial"/>
              <a:buChar char="•"/>
            </a:pPr>
            <a:r>
              <a:rPr lang="en-US" sz="3594" spc="79">
                <a:solidFill>
                  <a:srgbClr val="000000"/>
                </a:solidFill>
                <a:latin typeface="Dumondi Condensed"/>
                <a:ea typeface="Dumondi Condensed"/>
                <a:cs typeface="Dumondi Condensed"/>
                <a:sym typeface="Dumondi Condensed"/>
              </a:rPr>
              <a:t>The Sales Performance Dashboard provides a comprehensive view of sales trends, customer behavior, and product performance.</a:t>
            </a:r>
          </a:p>
          <a:p>
            <a:pPr marL="776059" lvl="1" indent="-388030" algn="l">
              <a:lnSpc>
                <a:spcPts val="4097"/>
              </a:lnSpc>
              <a:buFont typeface="Arial"/>
              <a:buChar char="•"/>
            </a:pPr>
            <a:r>
              <a:rPr lang="en-US" sz="3594" spc="79">
                <a:solidFill>
                  <a:srgbClr val="000000"/>
                </a:solidFill>
                <a:latin typeface="Dumondi Condensed"/>
                <a:ea typeface="Dumondi Condensed"/>
                <a:cs typeface="Dumondi Condensed"/>
                <a:sym typeface="Dumondi Condensed"/>
              </a:rPr>
              <a:t>It enables data-driven decisions to optimize strategies and enhance profitability.</a:t>
            </a:r>
          </a:p>
          <a:p>
            <a:pPr marL="776059" lvl="1" indent="-388030" algn="l">
              <a:lnSpc>
                <a:spcPts val="4097"/>
              </a:lnSpc>
              <a:buFont typeface="Arial"/>
              <a:buChar char="•"/>
            </a:pPr>
            <a:r>
              <a:rPr lang="en-US" sz="3594" spc="79">
                <a:solidFill>
                  <a:srgbClr val="000000"/>
                </a:solidFill>
                <a:latin typeface="Dumondi Condensed"/>
                <a:ea typeface="Dumondi Condensed"/>
                <a:cs typeface="Dumondi Condensed"/>
                <a:sym typeface="Dumondi Condensed"/>
              </a:rPr>
              <a:t>By analyzing key metrics like profit margins, return patterns, and regional sales, businesses can streamline operations, improve customer satisfaction, and maximize revenue.</a:t>
            </a:r>
          </a:p>
          <a:p>
            <a:pPr marL="776059" lvl="1" indent="-388030" algn="l">
              <a:lnSpc>
                <a:spcPts val="4097"/>
              </a:lnSpc>
              <a:buFont typeface="Arial"/>
              <a:buChar char="•"/>
            </a:pPr>
            <a:r>
              <a:rPr lang="en-US" sz="3594" spc="79">
                <a:solidFill>
                  <a:srgbClr val="000000"/>
                </a:solidFill>
                <a:latin typeface="Dumondi Condensed"/>
                <a:ea typeface="Dumondi Condensed"/>
                <a:cs typeface="Dumondi Condensed"/>
                <a:sym typeface="Dumondi Condensed"/>
              </a:rPr>
              <a:t>This project highlights the potential of visual analytics tools like Power BI to transform raw data into valuable insights.</a:t>
            </a:r>
          </a:p>
          <a:p>
            <a:pPr algn="l">
              <a:lnSpc>
                <a:spcPts val="4097"/>
              </a:lnSpc>
            </a:pPr>
            <a:endParaRPr lang="en-US" sz="3594" spc="79">
              <a:solidFill>
                <a:srgbClr val="000000"/>
              </a:solidFill>
              <a:latin typeface="Dumondi Condensed"/>
              <a:ea typeface="Dumondi Condensed"/>
              <a:cs typeface="Dumondi Condensed"/>
              <a:sym typeface="Dumondi Condensed"/>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720156" y="7836312"/>
            <a:ext cx="3188056" cy="3188056"/>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45EE9"/>
            </a:solidFill>
          </p:spPr>
        </p:sp>
        <p:sp>
          <p:nvSpPr>
            <p:cNvPr id="4" name="TextBox 4"/>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983195" y="-614342"/>
            <a:ext cx="1643042" cy="1643042"/>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27354"/>
            </a:solidFill>
          </p:spPr>
        </p:sp>
        <p:sp>
          <p:nvSpPr>
            <p:cNvPr id="7" name="TextBox 7"/>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4863697" y="7112323"/>
            <a:ext cx="2790777" cy="2790777"/>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A8068"/>
            </a:solidFill>
          </p:spPr>
        </p:sp>
        <p:sp>
          <p:nvSpPr>
            <p:cNvPr id="10" name="TextBox 10"/>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2949922" y="8123812"/>
            <a:ext cx="767800" cy="767800"/>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A8068"/>
            </a:solidFill>
          </p:spPr>
        </p:sp>
        <p:sp>
          <p:nvSpPr>
            <p:cNvPr id="13" name="TextBox 13"/>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sp>
        <p:nvSpPr>
          <p:cNvPr id="14" name="Freeform 14"/>
          <p:cNvSpPr/>
          <p:nvPr/>
        </p:nvSpPr>
        <p:spPr>
          <a:xfrm>
            <a:off x="1028700" y="1469950"/>
            <a:ext cx="3650997" cy="2283532"/>
          </a:xfrm>
          <a:custGeom>
            <a:avLst/>
            <a:gdLst/>
            <a:ahLst/>
            <a:cxnLst/>
            <a:rect l="l" t="t" r="r" b="b"/>
            <a:pathLst>
              <a:path w="3650997" h="2283532">
                <a:moveTo>
                  <a:pt x="0" y="0"/>
                </a:moveTo>
                <a:lnTo>
                  <a:pt x="3650997" y="0"/>
                </a:lnTo>
                <a:lnTo>
                  <a:pt x="3650997" y="2283532"/>
                </a:lnTo>
                <a:lnTo>
                  <a:pt x="0" y="22835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5" name="TextBox 15"/>
          <p:cNvSpPr txBox="1"/>
          <p:nvPr/>
        </p:nvSpPr>
        <p:spPr>
          <a:xfrm>
            <a:off x="1028700" y="3204922"/>
            <a:ext cx="8115300" cy="2280584"/>
          </a:xfrm>
          <a:prstGeom prst="rect">
            <a:avLst/>
          </a:prstGeom>
        </p:spPr>
        <p:txBody>
          <a:bodyPr lIns="0" tIns="0" rIns="0" bIns="0" rtlCol="0" anchor="t">
            <a:spAutoFit/>
          </a:bodyPr>
          <a:lstStyle/>
          <a:p>
            <a:pPr algn="r">
              <a:lnSpc>
                <a:spcPts val="18673"/>
              </a:lnSpc>
              <a:spcBef>
                <a:spcPct val="0"/>
              </a:spcBef>
            </a:pPr>
            <a:r>
              <a:rPr lang="en-US" sz="13338" b="1">
                <a:solidFill>
                  <a:srgbClr val="000000"/>
                </a:solidFill>
                <a:latin typeface="Asap Condensed Bold"/>
                <a:ea typeface="Asap Condensed Bold"/>
                <a:cs typeface="Asap Condensed Bold"/>
                <a:sym typeface="Asap Condensed Bold"/>
              </a:rPr>
              <a:t>THANK</a:t>
            </a:r>
          </a:p>
        </p:txBody>
      </p:sp>
      <p:sp>
        <p:nvSpPr>
          <p:cNvPr id="16" name="TextBox 16"/>
          <p:cNvSpPr txBox="1"/>
          <p:nvPr/>
        </p:nvSpPr>
        <p:spPr>
          <a:xfrm>
            <a:off x="1028700" y="4617622"/>
            <a:ext cx="8115300" cy="3218690"/>
          </a:xfrm>
          <a:prstGeom prst="rect">
            <a:avLst/>
          </a:prstGeom>
        </p:spPr>
        <p:txBody>
          <a:bodyPr lIns="0" tIns="0" rIns="0" bIns="0" rtlCol="0" anchor="t">
            <a:spAutoFit/>
          </a:bodyPr>
          <a:lstStyle/>
          <a:p>
            <a:pPr algn="r">
              <a:lnSpc>
                <a:spcPts val="26291"/>
              </a:lnSpc>
              <a:spcBef>
                <a:spcPct val="0"/>
              </a:spcBef>
            </a:pPr>
            <a:r>
              <a:rPr lang="en-US" sz="18779" b="1">
                <a:solidFill>
                  <a:srgbClr val="000000"/>
                </a:solidFill>
                <a:latin typeface="Asap Condensed Bold"/>
                <a:ea typeface="Asap Condensed Bold"/>
                <a:cs typeface="Asap Condensed Bold"/>
                <a:sym typeface="Asap Condensed Bold"/>
              </a:rPr>
              <a:t>YOU!</a:t>
            </a:r>
          </a:p>
        </p:txBody>
      </p:sp>
      <p:pic>
        <p:nvPicPr>
          <p:cNvPr id="17" name="Picture 17"/>
          <p:cNvPicPr>
            <a:picLocks noChangeAspect="1"/>
          </p:cNvPicPr>
          <p:nvPr/>
        </p:nvPicPr>
        <p:blipFill>
          <a:blip r:embed="rId4"/>
          <a:srcRect/>
          <a:stretch>
            <a:fillRect/>
          </a:stretch>
        </p:blipFill>
        <p:spPr>
          <a:xfrm>
            <a:off x="10511781" y="2041211"/>
            <a:ext cx="6082168" cy="688859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345EE9"/>
        </a:solidFill>
        <a:effectLst/>
      </p:bgPr>
    </p:bg>
    <p:spTree>
      <p:nvGrpSpPr>
        <p:cNvPr id="1" name=""/>
        <p:cNvGrpSpPr/>
        <p:nvPr/>
      </p:nvGrpSpPr>
      <p:grpSpPr>
        <a:xfrm>
          <a:off x="0" y="0"/>
          <a:ext cx="0" cy="0"/>
          <a:chOff x="0" y="0"/>
          <a:chExt cx="0" cy="0"/>
        </a:xfrm>
      </p:grpSpPr>
      <p:grpSp>
        <p:nvGrpSpPr>
          <p:cNvPr id="2" name="Group 2"/>
          <p:cNvGrpSpPr/>
          <p:nvPr/>
        </p:nvGrpSpPr>
        <p:grpSpPr>
          <a:xfrm>
            <a:off x="576616" y="417799"/>
            <a:ext cx="16846417" cy="8840501"/>
            <a:chOff x="0" y="0"/>
            <a:chExt cx="21083246" cy="11063863"/>
          </a:xfrm>
        </p:grpSpPr>
        <p:sp>
          <p:nvSpPr>
            <p:cNvPr id="3" name="Freeform 3"/>
            <p:cNvSpPr/>
            <p:nvPr/>
          </p:nvSpPr>
          <p:spPr>
            <a:xfrm>
              <a:off x="31750" y="31750"/>
              <a:ext cx="21019746" cy="11000363"/>
            </a:xfrm>
            <a:custGeom>
              <a:avLst/>
              <a:gdLst/>
              <a:ahLst/>
              <a:cxnLst/>
              <a:rect l="l" t="t" r="r" b="b"/>
              <a:pathLst>
                <a:path w="21019746" h="11000363">
                  <a:moveTo>
                    <a:pt x="20927036" y="11000363"/>
                  </a:moveTo>
                  <a:lnTo>
                    <a:pt x="92710" y="11000363"/>
                  </a:lnTo>
                  <a:cubicBezTo>
                    <a:pt x="41910" y="11000363"/>
                    <a:pt x="0" y="10958453"/>
                    <a:pt x="0" y="10907653"/>
                  </a:cubicBezTo>
                  <a:lnTo>
                    <a:pt x="0" y="92710"/>
                  </a:lnTo>
                  <a:cubicBezTo>
                    <a:pt x="0" y="41910"/>
                    <a:pt x="41910" y="0"/>
                    <a:pt x="92710" y="0"/>
                  </a:cubicBezTo>
                  <a:lnTo>
                    <a:pt x="20925766" y="0"/>
                  </a:lnTo>
                  <a:cubicBezTo>
                    <a:pt x="20976566" y="0"/>
                    <a:pt x="21018477" y="41910"/>
                    <a:pt x="21018477" y="92710"/>
                  </a:cubicBezTo>
                  <a:lnTo>
                    <a:pt x="21018477" y="10906383"/>
                  </a:lnTo>
                  <a:cubicBezTo>
                    <a:pt x="21019746" y="10958453"/>
                    <a:pt x="20977836" y="11000363"/>
                    <a:pt x="20927036" y="11000363"/>
                  </a:cubicBezTo>
                  <a:close/>
                </a:path>
              </a:pathLst>
            </a:custGeom>
            <a:solidFill>
              <a:srgbClr val="FFFFFF"/>
            </a:solidFill>
          </p:spPr>
          <p:txBody>
            <a:bodyPr/>
            <a:lstStyle/>
            <a:p>
              <a:endParaRPr lang="en-IN" dirty="0"/>
            </a:p>
          </p:txBody>
        </p:sp>
        <p:sp>
          <p:nvSpPr>
            <p:cNvPr id="4" name="Freeform 4"/>
            <p:cNvSpPr/>
            <p:nvPr/>
          </p:nvSpPr>
          <p:spPr>
            <a:xfrm>
              <a:off x="0" y="0"/>
              <a:ext cx="21083246" cy="11063863"/>
            </a:xfrm>
            <a:custGeom>
              <a:avLst/>
              <a:gdLst/>
              <a:ahLst/>
              <a:cxnLst/>
              <a:rect l="l" t="t" r="r" b="b"/>
              <a:pathLst>
                <a:path w="21083246" h="11063863">
                  <a:moveTo>
                    <a:pt x="20958786" y="59690"/>
                  </a:moveTo>
                  <a:cubicBezTo>
                    <a:pt x="20994346" y="59690"/>
                    <a:pt x="21023556" y="88900"/>
                    <a:pt x="21023556" y="124460"/>
                  </a:cubicBezTo>
                  <a:lnTo>
                    <a:pt x="21023556" y="10939404"/>
                  </a:lnTo>
                  <a:cubicBezTo>
                    <a:pt x="21023556" y="10974963"/>
                    <a:pt x="20994346" y="11004173"/>
                    <a:pt x="20958786" y="11004173"/>
                  </a:cubicBezTo>
                  <a:lnTo>
                    <a:pt x="124460" y="11004173"/>
                  </a:lnTo>
                  <a:cubicBezTo>
                    <a:pt x="88900" y="11004173"/>
                    <a:pt x="59690" y="10974963"/>
                    <a:pt x="59690" y="10939404"/>
                  </a:cubicBezTo>
                  <a:lnTo>
                    <a:pt x="59690" y="124460"/>
                  </a:lnTo>
                  <a:cubicBezTo>
                    <a:pt x="59690" y="88900"/>
                    <a:pt x="88900" y="59690"/>
                    <a:pt x="124460" y="59690"/>
                  </a:cubicBezTo>
                  <a:lnTo>
                    <a:pt x="20958786" y="59690"/>
                  </a:lnTo>
                  <a:moveTo>
                    <a:pt x="20958786" y="0"/>
                  </a:moveTo>
                  <a:lnTo>
                    <a:pt x="124460" y="0"/>
                  </a:lnTo>
                  <a:cubicBezTo>
                    <a:pt x="55880" y="0"/>
                    <a:pt x="0" y="55880"/>
                    <a:pt x="0" y="124460"/>
                  </a:cubicBezTo>
                  <a:lnTo>
                    <a:pt x="0" y="10939404"/>
                  </a:lnTo>
                  <a:cubicBezTo>
                    <a:pt x="0" y="11007983"/>
                    <a:pt x="55880" y="11063863"/>
                    <a:pt x="124460" y="11063863"/>
                  </a:cubicBezTo>
                  <a:lnTo>
                    <a:pt x="20958786" y="11063863"/>
                  </a:lnTo>
                  <a:cubicBezTo>
                    <a:pt x="21027366" y="11063863"/>
                    <a:pt x="21083246" y="11007983"/>
                    <a:pt x="21083246" y="10939404"/>
                  </a:cubicBezTo>
                  <a:lnTo>
                    <a:pt x="21083246" y="124460"/>
                  </a:lnTo>
                  <a:cubicBezTo>
                    <a:pt x="21083246" y="55880"/>
                    <a:pt x="21027366" y="0"/>
                    <a:pt x="20958786" y="0"/>
                  </a:cubicBezTo>
                  <a:close/>
                </a:path>
              </a:pathLst>
            </a:custGeom>
            <a:solidFill>
              <a:srgbClr val="191919"/>
            </a:solidFill>
          </p:spPr>
        </p:sp>
      </p:grpSp>
      <p:grpSp>
        <p:nvGrpSpPr>
          <p:cNvPr id="5" name="Group 5"/>
          <p:cNvGrpSpPr/>
          <p:nvPr/>
        </p:nvGrpSpPr>
        <p:grpSpPr>
          <a:xfrm>
            <a:off x="15052046" y="1431436"/>
            <a:ext cx="1670088" cy="464416"/>
            <a:chOff x="0" y="0"/>
            <a:chExt cx="2226784" cy="619221"/>
          </a:xfrm>
        </p:grpSpPr>
        <p:grpSp>
          <p:nvGrpSpPr>
            <p:cNvPr id="6" name="Group 6"/>
            <p:cNvGrpSpPr/>
            <p:nvPr/>
          </p:nvGrpSpPr>
          <p:grpSpPr>
            <a:xfrm>
              <a:off x="0" y="0"/>
              <a:ext cx="619221" cy="619221"/>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5C853"/>
              </a:solidFill>
            </p:spPr>
          </p:sp>
          <p:sp>
            <p:nvSpPr>
              <p:cNvPr id="8" name="TextBox 8"/>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a:off x="804538" y="0"/>
              <a:ext cx="619221" cy="619221"/>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27354"/>
              </a:solidFill>
            </p:spPr>
          </p:sp>
          <p:sp>
            <p:nvSpPr>
              <p:cNvPr id="11" name="TextBox 11"/>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12" name="Group 12"/>
            <p:cNvGrpSpPr/>
            <p:nvPr/>
          </p:nvGrpSpPr>
          <p:grpSpPr>
            <a:xfrm>
              <a:off x="1607563" y="0"/>
              <a:ext cx="619221" cy="619221"/>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45EE9"/>
              </a:solidFill>
            </p:spPr>
          </p:sp>
          <p:sp>
            <p:nvSpPr>
              <p:cNvPr id="14" name="TextBox 14"/>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sp>
        <p:nvSpPr>
          <p:cNvPr id="15" name="TextBox 15"/>
          <p:cNvSpPr txBox="1"/>
          <p:nvPr/>
        </p:nvSpPr>
        <p:spPr>
          <a:xfrm>
            <a:off x="1500695" y="375100"/>
            <a:ext cx="9167125" cy="1164325"/>
          </a:xfrm>
          <a:prstGeom prst="rect">
            <a:avLst/>
          </a:prstGeom>
        </p:spPr>
        <p:txBody>
          <a:bodyPr lIns="0" tIns="0" rIns="0" bIns="0" rtlCol="0" anchor="t">
            <a:spAutoFit/>
          </a:bodyPr>
          <a:lstStyle/>
          <a:p>
            <a:pPr algn="l">
              <a:lnSpc>
                <a:spcPts val="9439"/>
              </a:lnSpc>
              <a:spcBef>
                <a:spcPct val="0"/>
              </a:spcBef>
            </a:pPr>
            <a:r>
              <a:rPr lang="en-US" sz="6742" b="1">
                <a:solidFill>
                  <a:srgbClr val="000000"/>
                </a:solidFill>
                <a:latin typeface="Asap Condensed Bold"/>
                <a:ea typeface="Asap Condensed Bold"/>
                <a:cs typeface="Asap Condensed Bold"/>
                <a:sym typeface="Asap Condensed Bold"/>
              </a:rPr>
              <a:t>TABLE OF CONTENTS</a:t>
            </a:r>
          </a:p>
        </p:txBody>
      </p:sp>
      <p:pic>
        <p:nvPicPr>
          <p:cNvPr id="16" name="Picture 16"/>
          <p:cNvPicPr>
            <a:picLocks noChangeAspect="1"/>
          </p:cNvPicPr>
          <p:nvPr/>
        </p:nvPicPr>
        <p:blipFill>
          <a:blip r:embed="rId2"/>
          <a:srcRect/>
          <a:stretch>
            <a:fillRect/>
          </a:stretch>
        </p:blipFill>
        <p:spPr>
          <a:xfrm>
            <a:off x="14325600" y="2172427"/>
            <a:ext cx="5707702" cy="9356888"/>
          </a:xfrm>
          <a:prstGeom prst="rect">
            <a:avLst/>
          </a:prstGeom>
        </p:spPr>
      </p:pic>
      <p:grpSp>
        <p:nvGrpSpPr>
          <p:cNvPr id="17" name="Group 17"/>
          <p:cNvGrpSpPr/>
          <p:nvPr/>
        </p:nvGrpSpPr>
        <p:grpSpPr>
          <a:xfrm>
            <a:off x="8717068" y="1814855"/>
            <a:ext cx="715144" cy="715144"/>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45EE9"/>
            </a:solidFill>
          </p:spPr>
        </p:sp>
        <p:sp>
          <p:nvSpPr>
            <p:cNvPr id="19" name="TextBox 19"/>
            <p:cNvSpPr txBox="1"/>
            <p:nvPr/>
          </p:nvSpPr>
          <p:spPr>
            <a:xfrm>
              <a:off x="76200" y="0"/>
              <a:ext cx="660400" cy="736600"/>
            </a:xfrm>
            <a:prstGeom prst="rect">
              <a:avLst/>
            </a:prstGeom>
          </p:spPr>
          <p:txBody>
            <a:bodyPr lIns="0" tIns="0" rIns="0" bIns="0" rtlCol="0" anchor="ctr"/>
            <a:lstStyle/>
            <a:p>
              <a:pPr algn="ctr">
                <a:lnSpc>
                  <a:spcPts val="4339"/>
                </a:lnSpc>
              </a:pPr>
              <a:endParaRPr/>
            </a:p>
          </p:txBody>
        </p:sp>
      </p:grpSp>
      <p:grpSp>
        <p:nvGrpSpPr>
          <p:cNvPr id="23" name="Group 23"/>
          <p:cNvGrpSpPr/>
          <p:nvPr/>
        </p:nvGrpSpPr>
        <p:grpSpPr>
          <a:xfrm>
            <a:off x="1933967" y="1658777"/>
            <a:ext cx="12721032" cy="7370885"/>
            <a:chOff x="0" y="-6490"/>
            <a:chExt cx="16961375" cy="9827847"/>
          </a:xfrm>
        </p:grpSpPr>
        <p:grpSp>
          <p:nvGrpSpPr>
            <p:cNvPr id="24" name="Group 24"/>
            <p:cNvGrpSpPr/>
            <p:nvPr/>
          </p:nvGrpSpPr>
          <p:grpSpPr>
            <a:xfrm>
              <a:off x="14482" y="0"/>
              <a:ext cx="858789" cy="858789"/>
              <a:chOff x="0" y="0"/>
              <a:chExt cx="812800" cy="812800"/>
            </a:xfrm>
          </p:grpSpPr>
          <p:sp>
            <p:nvSpPr>
              <p:cNvPr id="25" name="Freeform 2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45EE9"/>
              </a:solidFill>
            </p:spPr>
          </p:sp>
          <p:sp>
            <p:nvSpPr>
              <p:cNvPr id="26" name="TextBox 26"/>
              <p:cNvSpPr txBox="1"/>
              <p:nvPr/>
            </p:nvSpPr>
            <p:spPr>
              <a:xfrm>
                <a:off x="76200" y="0"/>
                <a:ext cx="660400" cy="736600"/>
              </a:xfrm>
              <a:prstGeom prst="rect">
                <a:avLst/>
              </a:prstGeom>
            </p:spPr>
            <p:txBody>
              <a:bodyPr lIns="0" tIns="0" rIns="0" bIns="0" rtlCol="0" anchor="ctr"/>
              <a:lstStyle/>
              <a:p>
                <a:pPr algn="ctr">
                  <a:lnSpc>
                    <a:spcPts val="4339"/>
                  </a:lnSpc>
                </a:pPr>
                <a:endParaRPr/>
              </a:p>
            </p:txBody>
          </p:sp>
        </p:grpSp>
        <p:sp>
          <p:nvSpPr>
            <p:cNvPr id="27" name="TextBox 27"/>
            <p:cNvSpPr txBox="1"/>
            <p:nvPr/>
          </p:nvSpPr>
          <p:spPr>
            <a:xfrm>
              <a:off x="1096909" y="2832794"/>
              <a:ext cx="6559552" cy="889132"/>
            </a:xfrm>
            <a:prstGeom prst="rect">
              <a:avLst/>
            </a:prstGeom>
          </p:spPr>
          <p:txBody>
            <a:bodyPr lIns="0" tIns="0" rIns="0" bIns="0" rtlCol="0" anchor="t">
              <a:spAutoFit/>
            </a:bodyPr>
            <a:lstStyle/>
            <a:p>
              <a:pPr algn="l">
                <a:lnSpc>
                  <a:spcPts val="5161"/>
                </a:lnSpc>
                <a:spcBef>
                  <a:spcPct val="0"/>
                </a:spcBef>
              </a:pPr>
              <a:endParaRPr lang="en-US" sz="3687" b="1" spc="73" dirty="0">
                <a:solidFill>
                  <a:srgbClr val="000000"/>
                </a:solidFill>
                <a:latin typeface="Dumondi Condensed Bold"/>
                <a:ea typeface="Dumondi Condensed Bold"/>
                <a:cs typeface="Dumondi Condensed Bold"/>
                <a:sym typeface="Dumondi Condensed Bold"/>
              </a:endParaRPr>
            </a:p>
          </p:txBody>
        </p:sp>
        <p:sp>
          <p:nvSpPr>
            <p:cNvPr id="28" name="TextBox 28"/>
            <p:cNvSpPr txBox="1"/>
            <p:nvPr/>
          </p:nvSpPr>
          <p:spPr>
            <a:xfrm>
              <a:off x="146037" y="-6490"/>
              <a:ext cx="595679" cy="805094"/>
            </a:xfrm>
            <a:prstGeom prst="rect">
              <a:avLst/>
            </a:prstGeom>
          </p:spPr>
          <p:txBody>
            <a:bodyPr lIns="0" tIns="0" rIns="0" bIns="0" rtlCol="0" anchor="t">
              <a:spAutoFit/>
            </a:bodyPr>
            <a:lstStyle/>
            <a:p>
              <a:pPr algn="ctr">
                <a:lnSpc>
                  <a:spcPts val="5161"/>
                </a:lnSpc>
                <a:spcBef>
                  <a:spcPct val="0"/>
                </a:spcBef>
              </a:pPr>
              <a:r>
                <a:rPr lang="en-US" sz="3687" b="1" spc="73">
                  <a:solidFill>
                    <a:srgbClr val="FFFFFF"/>
                  </a:solidFill>
                  <a:latin typeface="Dumondi Condensed Bold"/>
                  <a:ea typeface="Dumondi Condensed Bold"/>
                  <a:cs typeface="Dumondi Condensed Bold"/>
                  <a:sym typeface="Dumondi Condensed Bold"/>
                </a:rPr>
                <a:t>1</a:t>
              </a:r>
            </a:p>
          </p:txBody>
        </p:sp>
        <p:grpSp>
          <p:nvGrpSpPr>
            <p:cNvPr id="29" name="Group 29"/>
            <p:cNvGrpSpPr/>
            <p:nvPr/>
          </p:nvGrpSpPr>
          <p:grpSpPr>
            <a:xfrm>
              <a:off x="14482" y="950295"/>
              <a:ext cx="858789" cy="858789"/>
              <a:chOff x="0" y="0"/>
              <a:chExt cx="812800" cy="812800"/>
            </a:xfrm>
          </p:grpSpPr>
          <p:sp>
            <p:nvSpPr>
              <p:cNvPr id="30" name="Freeform 3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45EE9"/>
              </a:solidFill>
            </p:spPr>
          </p:sp>
          <p:sp>
            <p:nvSpPr>
              <p:cNvPr id="31" name="TextBox 31"/>
              <p:cNvSpPr txBox="1"/>
              <p:nvPr/>
            </p:nvSpPr>
            <p:spPr>
              <a:xfrm>
                <a:off x="76200" y="0"/>
                <a:ext cx="660400" cy="736600"/>
              </a:xfrm>
              <a:prstGeom prst="rect">
                <a:avLst/>
              </a:prstGeom>
            </p:spPr>
            <p:txBody>
              <a:bodyPr lIns="0" tIns="0" rIns="0" bIns="0" rtlCol="0" anchor="ctr"/>
              <a:lstStyle/>
              <a:p>
                <a:pPr algn="ctr">
                  <a:lnSpc>
                    <a:spcPts val="4339"/>
                  </a:lnSpc>
                </a:pPr>
                <a:endParaRPr/>
              </a:p>
            </p:txBody>
          </p:sp>
        </p:grpSp>
        <p:sp>
          <p:nvSpPr>
            <p:cNvPr id="32" name="TextBox 32"/>
            <p:cNvSpPr txBox="1"/>
            <p:nvPr/>
          </p:nvSpPr>
          <p:spPr>
            <a:xfrm>
              <a:off x="146037" y="948487"/>
              <a:ext cx="595679" cy="805094"/>
            </a:xfrm>
            <a:prstGeom prst="rect">
              <a:avLst/>
            </a:prstGeom>
          </p:spPr>
          <p:txBody>
            <a:bodyPr lIns="0" tIns="0" rIns="0" bIns="0" rtlCol="0" anchor="t">
              <a:spAutoFit/>
            </a:bodyPr>
            <a:lstStyle/>
            <a:p>
              <a:pPr algn="ctr">
                <a:lnSpc>
                  <a:spcPts val="5161"/>
                </a:lnSpc>
                <a:spcBef>
                  <a:spcPct val="0"/>
                </a:spcBef>
              </a:pPr>
              <a:r>
                <a:rPr lang="en-US" sz="3687" b="1" spc="73">
                  <a:solidFill>
                    <a:srgbClr val="FFFFFF"/>
                  </a:solidFill>
                  <a:latin typeface="Dumondi Condensed Bold"/>
                  <a:ea typeface="Dumondi Condensed Bold"/>
                  <a:cs typeface="Dumondi Condensed Bold"/>
                  <a:sym typeface="Dumondi Condensed Bold"/>
                </a:rPr>
                <a:t>2</a:t>
              </a:r>
            </a:p>
          </p:txBody>
        </p:sp>
        <p:sp>
          <p:nvSpPr>
            <p:cNvPr id="33" name="TextBox 33"/>
            <p:cNvSpPr txBox="1"/>
            <p:nvPr/>
          </p:nvSpPr>
          <p:spPr>
            <a:xfrm>
              <a:off x="984540" y="2797602"/>
              <a:ext cx="6559552" cy="814459"/>
            </a:xfrm>
            <a:prstGeom prst="rect">
              <a:avLst/>
            </a:prstGeom>
          </p:spPr>
          <p:txBody>
            <a:bodyPr lIns="0" tIns="0" rIns="0" bIns="0" rtlCol="0" anchor="t">
              <a:spAutoFit/>
            </a:bodyPr>
            <a:lstStyle/>
            <a:p>
              <a:pPr algn="l">
                <a:lnSpc>
                  <a:spcPts val="5161"/>
                </a:lnSpc>
                <a:spcBef>
                  <a:spcPct val="0"/>
                </a:spcBef>
              </a:pPr>
              <a:r>
                <a:rPr lang="en-US" sz="3687" b="1" spc="73" dirty="0">
                  <a:solidFill>
                    <a:srgbClr val="000000"/>
                  </a:solidFill>
                  <a:latin typeface="Dumondi Condensed Bold"/>
                  <a:ea typeface="Dumondi Condensed Bold"/>
                  <a:cs typeface="Dumondi Condensed Bold"/>
                  <a:sym typeface="Dumondi Condensed Bold"/>
                </a:rPr>
                <a:t>About dataset</a:t>
              </a:r>
            </a:p>
          </p:txBody>
        </p:sp>
        <p:sp>
          <p:nvSpPr>
            <p:cNvPr id="34" name="TextBox 34"/>
            <p:cNvSpPr txBox="1"/>
            <p:nvPr/>
          </p:nvSpPr>
          <p:spPr>
            <a:xfrm>
              <a:off x="1017764" y="3794419"/>
              <a:ext cx="6559552" cy="814459"/>
            </a:xfrm>
            <a:prstGeom prst="rect">
              <a:avLst/>
            </a:prstGeom>
          </p:spPr>
          <p:txBody>
            <a:bodyPr lIns="0" tIns="0" rIns="0" bIns="0" rtlCol="0" anchor="t">
              <a:spAutoFit/>
            </a:bodyPr>
            <a:lstStyle/>
            <a:p>
              <a:pPr algn="l">
                <a:lnSpc>
                  <a:spcPts val="5161"/>
                </a:lnSpc>
                <a:spcBef>
                  <a:spcPct val="0"/>
                </a:spcBef>
              </a:pPr>
              <a:r>
                <a:rPr lang="en-US" sz="3687" b="1" spc="73" dirty="0">
                  <a:solidFill>
                    <a:srgbClr val="000000"/>
                  </a:solidFill>
                  <a:latin typeface="Dumondi Condensed Bold"/>
                  <a:ea typeface="Dumondi Condensed Bold"/>
                  <a:cs typeface="Dumondi Condensed Bold"/>
                  <a:sym typeface="Dumondi Condensed Bold"/>
                </a:rPr>
                <a:t>Project Objective</a:t>
              </a:r>
            </a:p>
          </p:txBody>
        </p:sp>
        <p:grpSp>
          <p:nvGrpSpPr>
            <p:cNvPr id="35" name="Group 35"/>
            <p:cNvGrpSpPr/>
            <p:nvPr/>
          </p:nvGrpSpPr>
          <p:grpSpPr>
            <a:xfrm>
              <a:off x="0" y="1900590"/>
              <a:ext cx="858789" cy="858789"/>
              <a:chOff x="0" y="0"/>
              <a:chExt cx="812800" cy="812800"/>
            </a:xfrm>
          </p:grpSpPr>
          <p:sp>
            <p:nvSpPr>
              <p:cNvPr id="36" name="Freeform 3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45EE9"/>
              </a:solidFill>
            </p:spPr>
          </p:sp>
          <p:sp>
            <p:nvSpPr>
              <p:cNvPr id="37" name="TextBox 37"/>
              <p:cNvSpPr txBox="1"/>
              <p:nvPr/>
            </p:nvSpPr>
            <p:spPr>
              <a:xfrm>
                <a:off x="76200" y="0"/>
                <a:ext cx="660400" cy="736600"/>
              </a:xfrm>
              <a:prstGeom prst="rect">
                <a:avLst/>
              </a:prstGeom>
            </p:spPr>
            <p:txBody>
              <a:bodyPr lIns="0" tIns="0" rIns="0" bIns="0" rtlCol="0" anchor="ctr"/>
              <a:lstStyle/>
              <a:p>
                <a:pPr algn="ctr">
                  <a:lnSpc>
                    <a:spcPts val="4339"/>
                  </a:lnSpc>
                </a:pPr>
                <a:endParaRPr/>
              </a:p>
            </p:txBody>
          </p:sp>
        </p:grpSp>
        <p:sp>
          <p:nvSpPr>
            <p:cNvPr id="38" name="TextBox 38"/>
            <p:cNvSpPr txBox="1"/>
            <p:nvPr/>
          </p:nvSpPr>
          <p:spPr>
            <a:xfrm>
              <a:off x="131555" y="1889418"/>
              <a:ext cx="595679" cy="805094"/>
            </a:xfrm>
            <a:prstGeom prst="rect">
              <a:avLst/>
            </a:prstGeom>
          </p:spPr>
          <p:txBody>
            <a:bodyPr lIns="0" tIns="0" rIns="0" bIns="0" rtlCol="0" anchor="t">
              <a:spAutoFit/>
            </a:bodyPr>
            <a:lstStyle/>
            <a:p>
              <a:pPr algn="ctr">
                <a:lnSpc>
                  <a:spcPts val="5161"/>
                </a:lnSpc>
                <a:spcBef>
                  <a:spcPct val="0"/>
                </a:spcBef>
              </a:pPr>
              <a:r>
                <a:rPr lang="en-US" sz="3687" b="1" spc="73">
                  <a:solidFill>
                    <a:srgbClr val="FFFFFF"/>
                  </a:solidFill>
                  <a:latin typeface="Dumondi Condensed Bold"/>
                  <a:ea typeface="Dumondi Condensed Bold"/>
                  <a:cs typeface="Dumondi Condensed Bold"/>
                  <a:sym typeface="Dumondi Condensed Bold"/>
                </a:rPr>
                <a:t>3</a:t>
              </a:r>
            </a:p>
          </p:txBody>
        </p:sp>
        <p:grpSp>
          <p:nvGrpSpPr>
            <p:cNvPr id="39" name="Group 39"/>
            <p:cNvGrpSpPr/>
            <p:nvPr/>
          </p:nvGrpSpPr>
          <p:grpSpPr>
            <a:xfrm>
              <a:off x="14482" y="2850885"/>
              <a:ext cx="858789" cy="858789"/>
              <a:chOff x="0" y="0"/>
              <a:chExt cx="812800" cy="812800"/>
            </a:xfrm>
          </p:grpSpPr>
          <p:sp>
            <p:nvSpPr>
              <p:cNvPr id="40" name="Freeform 4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45EE9"/>
              </a:solidFill>
            </p:spPr>
          </p:sp>
          <p:sp>
            <p:nvSpPr>
              <p:cNvPr id="41" name="TextBox 41"/>
              <p:cNvSpPr txBox="1"/>
              <p:nvPr/>
            </p:nvSpPr>
            <p:spPr>
              <a:xfrm>
                <a:off x="76200" y="0"/>
                <a:ext cx="660400" cy="736600"/>
              </a:xfrm>
              <a:prstGeom prst="rect">
                <a:avLst/>
              </a:prstGeom>
            </p:spPr>
            <p:txBody>
              <a:bodyPr lIns="0" tIns="0" rIns="0" bIns="0" rtlCol="0" anchor="ctr"/>
              <a:lstStyle/>
              <a:p>
                <a:pPr algn="ctr">
                  <a:lnSpc>
                    <a:spcPts val="4339"/>
                  </a:lnSpc>
                </a:pPr>
                <a:endParaRPr/>
              </a:p>
            </p:txBody>
          </p:sp>
        </p:grpSp>
        <p:sp>
          <p:nvSpPr>
            <p:cNvPr id="42" name="TextBox 42"/>
            <p:cNvSpPr txBox="1"/>
            <p:nvPr/>
          </p:nvSpPr>
          <p:spPr>
            <a:xfrm>
              <a:off x="146037" y="2887503"/>
              <a:ext cx="595679" cy="805094"/>
            </a:xfrm>
            <a:prstGeom prst="rect">
              <a:avLst/>
            </a:prstGeom>
          </p:spPr>
          <p:txBody>
            <a:bodyPr lIns="0" tIns="0" rIns="0" bIns="0" rtlCol="0" anchor="t">
              <a:spAutoFit/>
            </a:bodyPr>
            <a:lstStyle/>
            <a:p>
              <a:pPr algn="ctr">
                <a:lnSpc>
                  <a:spcPts val="5161"/>
                </a:lnSpc>
                <a:spcBef>
                  <a:spcPct val="0"/>
                </a:spcBef>
              </a:pPr>
              <a:r>
                <a:rPr lang="en-US" sz="3687" b="1" spc="73">
                  <a:solidFill>
                    <a:srgbClr val="FFFFFF"/>
                  </a:solidFill>
                  <a:latin typeface="Dumondi Condensed Bold"/>
                  <a:ea typeface="Dumondi Condensed Bold"/>
                  <a:cs typeface="Dumondi Condensed Bold"/>
                  <a:sym typeface="Dumondi Condensed Bold"/>
                </a:rPr>
                <a:t>4</a:t>
              </a:r>
            </a:p>
          </p:txBody>
        </p:sp>
        <p:grpSp>
          <p:nvGrpSpPr>
            <p:cNvPr id="43" name="Group 43"/>
            <p:cNvGrpSpPr/>
            <p:nvPr/>
          </p:nvGrpSpPr>
          <p:grpSpPr>
            <a:xfrm>
              <a:off x="40098" y="4818218"/>
              <a:ext cx="858789" cy="858789"/>
              <a:chOff x="0" y="0"/>
              <a:chExt cx="812800" cy="812800"/>
            </a:xfrm>
          </p:grpSpPr>
          <p:sp>
            <p:nvSpPr>
              <p:cNvPr id="44" name="Freeform 4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45EE9"/>
              </a:solidFill>
            </p:spPr>
          </p:sp>
          <p:sp>
            <p:nvSpPr>
              <p:cNvPr id="45" name="TextBox 45"/>
              <p:cNvSpPr txBox="1"/>
              <p:nvPr/>
            </p:nvSpPr>
            <p:spPr>
              <a:xfrm>
                <a:off x="76200" y="0"/>
                <a:ext cx="660400" cy="736600"/>
              </a:xfrm>
              <a:prstGeom prst="rect">
                <a:avLst/>
              </a:prstGeom>
            </p:spPr>
            <p:txBody>
              <a:bodyPr lIns="0" tIns="0" rIns="0" bIns="0" rtlCol="0" anchor="ctr"/>
              <a:lstStyle/>
              <a:p>
                <a:pPr algn="ctr">
                  <a:lnSpc>
                    <a:spcPts val="4339"/>
                  </a:lnSpc>
                </a:pPr>
                <a:endParaRPr/>
              </a:p>
            </p:txBody>
          </p:sp>
        </p:grpSp>
        <p:sp>
          <p:nvSpPr>
            <p:cNvPr id="46" name="TextBox 46"/>
            <p:cNvSpPr txBox="1"/>
            <p:nvPr/>
          </p:nvSpPr>
          <p:spPr>
            <a:xfrm>
              <a:off x="171653" y="4900223"/>
              <a:ext cx="595679" cy="805094"/>
            </a:xfrm>
            <a:prstGeom prst="rect">
              <a:avLst/>
            </a:prstGeom>
          </p:spPr>
          <p:txBody>
            <a:bodyPr lIns="0" tIns="0" rIns="0" bIns="0" rtlCol="0" anchor="t">
              <a:spAutoFit/>
            </a:bodyPr>
            <a:lstStyle/>
            <a:p>
              <a:pPr algn="ctr">
                <a:lnSpc>
                  <a:spcPts val="5161"/>
                </a:lnSpc>
                <a:spcBef>
                  <a:spcPct val="0"/>
                </a:spcBef>
              </a:pPr>
              <a:r>
                <a:rPr lang="en-US" sz="3687" b="1" spc="73">
                  <a:solidFill>
                    <a:srgbClr val="FFFFFF"/>
                  </a:solidFill>
                  <a:latin typeface="Dumondi Condensed Bold"/>
                  <a:ea typeface="Dumondi Condensed Bold"/>
                  <a:cs typeface="Dumondi Condensed Bold"/>
                  <a:sym typeface="Dumondi Condensed Bold"/>
                </a:rPr>
                <a:t>6</a:t>
              </a:r>
            </a:p>
          </p:txBody>
        </p:sp>
        <p:sp>
          <p:nvSpPr>
            <p:cNvPr id="47" name="TextBox 47"/>
            <p:cNvSpPr txBox="1"/>
            <p:nvPr/>
          </p:nvSpPr>
          <p:spPr>
            <a:xfrm>
              <a:off x="1017764" y="4866757"/>
              <a:ext cx="6559552" cy="814457"/>
            </a:xfrm>
            <a:prstGeom prst="rect">
              <a:avLst/>
            </a:prstGeom>
          </p:spPr>
          <p:txBody>
            <a:bodyPr lIns="0" tIns="0" rIns="0" bIns="0" rtlCol="0" anchor="t">
              <a:spAutoFit/>
            </a:bodyPr>
            <a:lstStyle/>
            <a:p>
              <a:pPr algn="l">
                <a:lnSpc>
                  <a:spcPts val="5161"/>
                </a:lnSpc>
                <a:spcBef>
                  <a:spcPct val="0"/>
                </a:spcBef>
              </a:pPr>
              <a:r>
                <a:rPr lang="en-US" sz="3687" b="1" spc="73" dirty="0">
                  <a:solidFill>
                    <a:srgbClr val="000000"/>
                  </a:solidFill>
                  <a:latin typeface="Dumondi Condensed Bold"/>
                  <a:ea typeface="Dumondi Condensed Bold"/>
                  <a:cs typeface="Dumondi Condensed Bold"/>
                  <a:sym typeface="Dumondi Condensed Bold"/>
                </a:rPr>
                <a:t>Dax formulas</a:t>
              </a:r>
            </a:p>
          </p:txBody>
        </p:sp>
        <p:grpSp>
          <p:nvGrpSpPr>
            <p:cNvPr id="48" name="Group 48"/>
            <p:cNvGrpSpPr/>
            <p:nvPr/>
          </p:nvGrpSpPr>
          <p:grpSpPr>
            <a:xfrm>
              <a:off x="0" y="3812490"/>
              <a:ext cx="858789" cy="858789"/>
              <a:chOff x="0" y="0"/>
              <a:chExt cx="812800" cy="812800"/>
            </a:xfrm>
          </p:grpSpPr>
          <p:sp>
            <p:nvSpPr>
              <p:cNvPr id="49" name="Freeform 4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45EE9"/>
              </a:solidFill>
            </p:spPr>
          </p:sp>
          <p:sp>
            <p:nvSpPr>
              <p:cNvPr id="50" name="TextBox 50"/>
              <p:cNvSpPr txBox="1"/>
              <p:nvPr/>
            </p:nvSpPr>
            <p:spPr>
              <a:xfrm>
                <a:off x="76200" y="0"/>
                <a:ext cx="660400" cy="736600"/>
              </a:xfrm>
              <a:prstGeom prst="rect">
                <a:avLst/>
              </a:prstGeom>
            </p:spPr>
            <p:txBody>
              <a:bodyPr lIns="0" tIns="0" rIns="0" bIns="0" rtlCol="0" anchor="ctr"/>
              <a:lstStyle/>
              <a:p>
                <a:pPr algn="ctr">
                  <a:lnSpc>
                    <a:spcPts val="4339"/>
                  </a:lnSpc>
                </a:pPr>
                <a:endParaRPr/>
              </a:p>
            </p:txBody>
          </p:sp>
        </p:grpSp>
        <p:sp>
          <p:nvSpPr>
            <p:cNvPr id="51" name="TextBox 51"/>
            <p:cNvSpPr txBox="1"/>
            <p:nvPr/>
          </p:nvSpPr>
          <p:spPr>
            <a:xfrm>
              <a:off x="131555" y="3814445"/>
              <a:ext cx="595679" cy="805094"/>
            </a:xfrm>
            <a:prstGeom prst="rect">
              <a:avLst/>
            </a:prstGeom>
          </p:spPr>
          <p:txBody>
            <a:bodyPr lIns="0" tIns="0" rIns="0" bIns="0" rtlCol="0" anchor="t">
              <a:spAutoFit/>
            </a:bodyPr>
            <a:lstStyle/>
            <a:p>
              <a:pPr algn="ctr">
                <a:lnSpc>
                  <a:spcPts val="5161"/>
                </a:lnSpc>
                <a:spcBef>
                  <a:spcPct val="0"/>
                </a:spcBef>
              </a:pPr>
              <a:r>
                <a:rPr lang="en-US" sz="3687" b="1" spc="73">
                  <a:solidFill>
                    <a:srgbClr val="FFFFFF"/>
                  </a:solidFill>
                  <a:latin typeface="Dumondi Condensed Bold"/>
                  <a:ea typeface="Dumondi Condensed Bold"/>
                  <a:cs typeface="Dumondi Condensed Bold"/>
                  <a:sym typeface="Dumondi Condensed Bold"/>
                </a:rPr>
                <a:t>5</a:t>
              </a:r>
            </a:p>
          </p:txBody>
        </p:sp>
        <p:sp>
          <p:nvSpPr>
            <p:cNvPr id="53" name="TextBox 53"/>
            <p:cNvSpPr txBox="1"/>
            <p:nvPr/>
          </p:nvSpPr>
          <p:spPr>
            <a:xfrm>
              <a:off x="932743" y="6877698"/>
              <a:ext cx="6559552" cy="814457"/>
            </a:xfrm>
            <a:prstGeom prst="rect">
              <a:avLst/>
            </a:prstGeom>
          </p:spPr>
          <p:txBody>
            <a:bodyPr lIns="0" tIns="0" rIns="0" bIns="0" rtlCol="0" anchor="t">
              <a:spAutoFit/>
            </a:bodyPr>
            <a:lstStyle/>
            <a:p>
              <a:pPr algn="l">
                <a:lnSpc>
                  <a:spcPts val="5161"/>
                </a:lnSpc>
                <a:spcBef>
                  <a:spcPct val="0"/>
                </a:spcBef>
              </a:pPr>
              <a:r>
                <a:rPr lang="en-US" sz="3687" b="1" spc="73" dirty="0">
                  <a:solidFill>
                    <a:srgbClr val="000000"/>
                  </a:solidFill>
                  <a:latin typeface="Dumondi Condensed Bold"/>
                  <a:ea typeface="Dumondi Condensed Bold"/>
                  <a:cs typeface="Dumondi Condensed Bold"/>
                  <a:sym typeface="Dumondi Condensed Bold"/>
                </a:rPr>
                <a:t> Visualizations</a:t>
              </a:r>
            </a:p>
          </p:txBody>
        </p:sp>
        <p:grpSp>
          <p:nvGrpSpPr>
            <p:cNvPr id="54" name="Group 54"/>
            <p:cNvGrpSpPr/>
            <p:nvPr/>
          </p:nvGrpSpPr>
          <p:grpSpPr>
            <a:xfrm>
              <a:off x="0" y="5854014"/>
              <a:ext cx="858789" cy="858789"/>
              <a:chOff x="0" y="0"/>
              <a:chExt cx="812800" cy="812800"/>
            </a:xfrm>
          </p:grpSpPr>
          <p:sp>
            <p:nvSpPr>
              <p:cNvPr id="55" name="Freeform 5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45EE9"/>
              </a:solidFill>
            </p:spPr>
          </p:sp>
          <p:sp>
            <p:nvSpPr>
              <p:cNvPr id="56" name="TextBox 56"/>
              <p:cNvSpPr txBox="1"/>
              <p:nvPr/>
            </p:nvSpPr>
            <p:spPr>
              <a:xfrm>
                <a:off x="76200" y="0"/>
                <a:ext cx="660400" cy="736600"/>
              </a:xfrm>
              <a:prstGeom prst="rect">
                <a:avLst/>
              </a:prstGeom>
            </p:spPr>
            <p:txBody>
              <a:bodyPr lIns="0" tIns="0" rIns="0" bIns="0" rtlCol="0" anchor="ctr"/>
              <a:lstStyle/>
              <a:p>
                <a:pPr algn="ctr">
                  <a:lnSpc>
                    <a:spcPts val="4339"/>
                  </a:lnSpc>
                </a:pPr>
                <a:endParaRPr/>
              </a:p>
            </p:txBody>
          </p:sp>
        </p:grpSp>
        <p:sp>
          <p:nvSpPr>
            <p:cNvPr id="57" name="TextBox 57"/>
            <p:cNvSpPr txBox="1"/>
            <p:nvPr/>
          </p:nvSpPr>
          <p:spPr>
            <a:xfrm>
              <a:off x="131555" y="5907709"/>
              <a:ext cx="595679" cy="811112"/>
            </a:xfrm>
            <a:prstGeom prst="rect">
              <a:avLst/>
            </a:prstGeom>
          </p:spPr>
          <p:txBody>
            <a:bodyPr lIns="0" tIns="0" rIns="0" bIns="0" rtlCol="0" anchor="t">
              <a:spAutoFit/>
            </a:bodyPr>
            <a:lstStyle/>
            <a:p>
              <a:pPr algn="ctr">
                <a:lnSpc>
                  <a:spcPts val="5161"/>
                </a:lnSpc>
                <a:spcBef>
                  <a:spcPct val="0"/>
                </a:spcBef>
              </a:pPr>
              <a:r>
                <a:rPr lang="en-US" sz="3687" b="1" spc="73">
                  <a:solidFill>
                    <a:srgbClr val="FFFFFF"/>
                  </a:solidFill>
                  <a:latin typeface="Dumondi Condensed Bold"/>
                  <a:ea typeface="Dumondi Condensed Bold"/>
                  <a:cs typeface="Dumondi Condensed Bold"/>
                  <a:sym typeface="Dumondi Condensed Bold"/>
                </a:rPr>
                <a:t>7</a:t>
              </a:r>
            </a:p>
          </p:txBody>
        </p:sp>
        <p:sp>
          <p:nvSpPr>
            <p:cNvPr id="58" name="TextBox 58"/>
            <p:cNvSpPr txBox="1"/>
            <p:nvPr/>
          </p:nvSpPr>
          <p:spPr>
            <a:xfrm>
              <a:off x="1096909" y="7932728"/>
              <a:ext cx="6559552" cy="814457"/>
            </a:xfrm>
            <a:prstGeom prst="rect">
              <a:avLst/>
            </a:prstGeom>
          </p:spPr>
          <p:txBody>
            <a:bodyPr lIns="0" tIns="0" rIns="0" bIns="0" rtlCol="0" anchor="t">
              <a:spAutoFit/>
            </a:bodyPr>
            <a:lstStyle/>
            <a:p>
              <a:pPr algn="l">
                <a:lnSpc>
                  <a:spcPts val="5161"/>
                </a:lnSpc>
                <a:spcBef>
                  <a:spcPct val="0"/>
                </a:spcBef>
              </a:pPr>
              <a:r>
                <a:rPr lang="en-US" sz="3687" b="1" spc="73" dirty="0">
                  <a:solidFill>
                    <a:srgbClr val="000000"/>
                  </a:solidFill>
                  <a:latin typeface="Dumondi Condensed Bold"/>
                  <a:ea typeface="Dumondi Condensed Bold"/>
                  <a:cs typeface="Dumondi Condensed Bold"/>
                  <a:sym typeface="Dumondi Condensed Bold"/>
                </a:rPr>
                <a:t>Future Enhancements</a:t>
              </a:r>
            </a:p>
          </p:txBody>
        </p:sp>
        <p:grpSp>
          <p:nvGrpSpPr>
            <p:cNvPr id="59" name="Group 59"/>
            <p:cNvGrpSpPr/>
            <p:nvPr/>
          </p:nvGrpSpPr>
          <p:grpSpPr>
            <a:xfrm>
              <a:off x="0" y="6915669"/>
              <a:ext cx="858789" cy="858789"/>
              <a:chOff x="0" y="0"/>
              <a:chExt cx="812800" cy="812800"/>
            </a:xfrm>
          </p:grpSpPr>
          <p:sp>
            <p:nvSpPr>
              <p:cNvPr id="60" name="Freeform 6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45EE9"/>
              </a:solidFill>
            </p:spPr>
          </p:sp>
          <p:sp>
            <p:nvSpPr>
              <p:cNvPr id="61" name="TextBox 61"/>
              <p:cNvSpPr txBox="1"/>
              <p:nvPr/>
            </p:nvSpPr>
            <p:spPr>
              <a:xfrm>
                <a:off x="76200" y="0"/>
                <a:ext cx="660400" cy="736600"/>
              </a:xfrm>
              <a:prstGeom prst="rect">
                <a:avLst/>
              </a:prstGeom>
            </p:spPr>
            <p:txBody>
              <a:bodyPr lIns="0" tIns="0" rIns="0" bIns="0" rtlCol="0" anchor="ctr"/>
              <a:lstStyle/>
              <a:p>
                <a:pPr algn="ctr">
                  <a:lnSpc>
                    <a:spcPts val="4339"/>
                  </a:lnSpc>
                </a:pPr>
                <a:endParaRPr/>
              </a:p>
            </p:txBody>
          </p:sp>
        </p:grpSp>
        <p:sp>
          <p:nvSpPr>
            <p:cNvPr id="62" name="TextBox 62"/>
            <p:cNvSpPr txBox="1"/>
            <p:nvPr/>
          </p:nvSpPr>
          <p:spPr>
            <a:xfrm>
              <a:off x="131555" y="6963346"/>
              <a:ext cx="595679" cy="811112"/>
            </a:xfrm>
            <a:prstGeom prst="rect">
              <a:avLst/>
            </a:prstGeom>
          </p:spPr>
          <p:txBody>
            <a:bodyPr lIns="0" tIns="0" rIns="0" bIns="0" rtlCol="0" anchor="t">
              <a:spAutoFit/>
            </a:bodyPr>
            <a:lstStyle/>
            <a:p>
              <a:pPr algn="ctr">
                <a:lnSpc>
                  <a:spcPts val="5161"/>
                </a:lnSpc>
                <a:spcBef>
                  <a:spcPct val="0"/>
                </a:spcBef>
              </a:pPr>
              <a:r>
                <a:rPr lang="en-US" sz="3687" b="1" spc="73">
                  <a:solidFill>
                    <a:srgbClr val="FFFFFF"/>
                  </a:solidFill>
                  <a:latin typeface="Dumondi Condensed Bold"/>
                  <a:ea typeface="Dumondi Condensed Bold"/>
                  <a:cs typeface="Dumondi Condensed Bold"/>
                  <a:sym typeface="Dumondi Condensed Bold"/>
                </a:rPr>
                <a:t>8</a:t>
              </a:r>
            </a:p>
          </p:txBody>
        </p:sp>
        <p:sp>
          <p:nvSpPr>
            <p:cNvPr id="63" name="TextBox 63"/>
            <p:cNvSpPr txBox="1"/>
            <p:nvPr/>
          </p:nvSpPr>
          <p:spPr>
            <a:xfrm>
              <a:off x="1048471" y="8953976"/>
              <a:ext cx="6559552" cy="814457"/>
            </a:xfrm>
            <a:prstGeom prst="rect">
              <a:avLst/>
            </a:prstGeom>
          </p:spPr>
          <p:txBody>
            <a:bodyPr lIns="0" tIns="0" rIns="0" bIns="0" rtlCol="0" anchor="t">
              <a:spAutoFit/>
            </a:bodyPr>
            <a:lstStyle/>
            <a:p>
              <a:pPr algn="l">
                <a:lnSpc>
                  <a:spcPts val="5161"/>
                </a:lnSpc>
                <a:spcBef>
                  <a:spcPct val="0"/>
                </a:spcBef>
              </a:pPr>
              <a:r>
                <a:rPr lang="en-US" sz="3687" b="1" spc="73" dirty="0">
                  <a:solidFill>
                    <a:srgbClr val="000000"/>
                  </a:solidFill>
                  <a:latin typeface="Dumondi Condensed Bold"/>
                  <a:ea typeface="Dumondi Condensed Bold"/>
                  <a:cs typeface="Dumondi Condensed Bold"/>
                  <a:sym typeface="Dumondi Condensed Bold"/>
                </a:rPr>
                <a:t>Milestone</a:t>
              </a:r>
            </a:p>
          </p:txBody>
        </p:sp>
        <p:grpSp>
          <p:nvGrpSpPr>
            <p:cNvPr id="64" name="Group 64"/>
            <p:cNvGrpSpPr/>
            <p:nvPr/>
          </p:nvGrpSpPr>
          <p:grpSpPr>
            <a:xfrm>
              <a:off x="73953" y="7968908"/>
              <a:ext cx="858789" cy="858789"/>
              <a:chOff x="0" y="0"/>
              <a:chExt cx="812800" cy="812800"/>
            </a:xfrm>
          </p:grpSpPr>
          <p:sp>
            <p:nvSpPr>
              <p:cNvPr id="65" name="Freeform 6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45EE9"/>
              </a:solidFill>
            </p:spPr>
          </p:sp>
          <p:sp>
            <p:nvSpPr>
              <p:cNvPr id="66" name="TextBox 66"/>
              <p:cNvSpPr txBox="1"/>
              <p:nvPr/>
            </p:nvSpPr>
            <p:spPr>
              <a:xfrm>
                <a:off x="76200" y="0"/>
                <a:ext cx="660400" cy="736600"/>
              </a:xfrm>
              <a:prstGeom prst="rect">
                <a:avLst/>
              </a:prstGeom>
            </p:spPr>
            <p:txBody>
              <a:bodyPr lIns="0" tIns="0" rIns="0" bIns="0" rtlCol="0" anchor="ctr"/>
              <a:lstStyle/>
              <a:p>
                <a:pPr algn="ctr">
                  <a:lnSpc>
                    <a:spcPts val="4339"/>
                  </a:lnSpc>
                </a:pPr>
                <a:endParaRPr/>
              </a:p>
            </p:txBody>
          </p:sp>
        </p:grpSp>
        <p:sp>
          <p:nvSpPr>
            <p:cNvPr id="67" name="TextBox 67"/>
            <p:cNvSpPr txBox="1"/>
            <p:nvPr/>
          </p:nvSpPr>
          <p:spPr>
            <a:xfrm>
              <a:off x="205508" y="8016585"/>
              <a:ext cx="595679" cy="811112"/>
            </a:xfrm>
            <a:prstGeom prst="rect">
              <a:avLst/>
            </a:prstGeom>
          </p:spPr>
          <p:txBody>
            <a:bodyPr lIns="0" tIns="0" rIns="0" bIns="0" rtlCol="0" anchor="t">
              <a:spAutoFit/>
            </a:bodyPr>
            <a:lstStyle/>
            <a:p>
              <a:pPr algn="ctr">
                <a:lnSpc>
                  <a:spcPts val="5161"/>
                </a:lnSpc>
                <a:spcBef>
                  <a:spcPct val="0"/>
                </a:spcBef>
              </a:pPr>
              <a:r>
                <a:rPr lang="en-US" sz="3687" b="1" spc="73">
                  <a:solidFill>
                    <a:srgbClr val="FFFFFF"/>
                  </a:solidFill>
                  <a:latin typeface="Dumondi Condensed Bold"/>
                  <a:ea typeface="Dumondi Condensed Bold"/>
                  <a:cs typeface="Dumondi Condensed Bold"/>
                  <a:sym typeface="Dumondi Condensed Bold"/>
                </a:rPr>
                <a:t>9</a:t>
              </a:r>
            </a:p>
          </p:txBody>
        </p:sp>
        <p:sp>
          <p:nvSpPr>
            <p:cNvPr id="68" name="TextBox 68"/>
            <p:cNvSpPr txBox="1"/>
            <p:nvPr/>
          </p:nvSpPr>
          <p:spPr>
            <a:xfrm>
              <a:off x="10181462" y="302587"/>
              <a:ext cx="6779913" cy="849104"/>
            </a:xfrm>
            <a:prstGeom prst="rect">
              <a:avLst/>
            </a:prstGeom>
          </p:spPr>
          <p:txBody>
            <a:bodyPr lIns="0" tIns="0" rIns="0" bIns="0" rtlCol="0" anchor="t">
              <a:spAutoFit/>
            </a:bodyPr>
            <a:lstStyle/>
            <a:p>
              <a:pPr algn="l">
                <a:lnSpc>
                  <a:spcPts val="5335"/>
                </a:lnSpc>
                <a:spcBef>
                  <a:spcPct val="0"/>
                </a:spcBef>
              </a:pPr>
              <a:r>
                <a:rPr lang="en-US" sz="3810" b="1" spc="76" dirty="0">
                  <a:solidFill>
                    <a:srgbClr val="000000"/>
                  </a:solidFill>
                  <a:latin typeface="Dumondi Condensed Bold"/>
                  <a:ea typeface="Dumondi Condensed Bold"/>
                  <a:cs typeface="Dumondi Condensed Bold"/>
                  <a:sym typeface="Dumondi Condensed Bold"/>
                </a:rPr>
                <a:t>Conclusion</a:t>
              </a:r>
            </a:p>
          </p:txBody>
        </p:sp>
        <p:grpSp>
          <p:nvGrpSpPr>
            <p:cNvPr id="69" name="Group 69"/>
            <p:cNvGrpSpPr/>
            <p:nvPr/>
          </p:nvGrpSpPr>
          <p:grpSpPr>
            <a:xfrm>
              <a:off x="0" y="8929297"/>
              <a:ext cx="887639" cy="887639"/>
              <a:chOff x="0" y="0"/>
              <a:chExt cx="812800" cy="812800"/>
            </a:xfrm>
          </p:grpSpPr>
          <p:sp>
            <p:nvSpPr>
              <p:cNvPr id="70" name="Freeform 7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45EE9"/>
              </a:solidFill>
            </p:spPr>
          </p:sp>
          <p:sp>
            <p:nvSpPr>
              <p:cNvPr id="71" name="TextBox 71"/>
              <p:cNvSpPr txBox="1"/>
              <p:nvPr/>
            </p:nvSpPr>
            <p:spPr>
              <a:xfrm>
                <a:off x="76200" y="0"/>
                <a:ext cx="660400" cy="736600"/>
              </a:xfrm>
              <a:prstGeom prst="rect">
                <a:avLst/>
              </a:prstGeom>
            </p:spPr>
            <p:txBody>
              <a:bodyPr lIns="0" tIns="0" rIns="0" bIns="0" rtlCol="0" anchor="ctr"/>
              <a:lstStyle/>
              <a:p>
                <a:pPr algn="ctr">
                  <a:lnSpc>
                    <a:spcPts val="4339"/>
                  </a:lnSpc>
                </a:pPr>
                <a:endParaRPr/>
              </a:p>
            </p:txBody>
          </p:sp>
        </p:grpSp>
        <p:sp>
          <p:nvSpPr>
            <p:cNvPr id="72" name="TextBox 72"/>
            <p:cNvSpPr txBox="1"/>
            <p:nvPr/>
          </p:nvSpPr>
          <p:spPr>
            <a:xfrm>
              <a:off x="135975" y="8975711"/>
              <a:ext cx="615690" cy="845646"/>
            </a:xfrm>
            <a:prstGeom prst="rect">
              <a:avLst/>
            </a:prstGeom>
          </p:spPr>
          <p:txBody>
            <a:bodyPr lIns="0" tIns="0" rIns="0" bIns="0" rtlCol="0" anchor="t">
              <a:spAutoFit/>
            </a:bodyPr>
            <a:lstStyle/>
            <a:p>
              <a:pPr algn="ctr">
                <a:lnSpc>
                  <a:spcPts val="5335"/>
                </a:lnSpc>
                <a:spcBef>
                  <a:spcPct val="0"/>
                </a:spcBef>
              </a:pPr>
              <a:r>
                <a:rPr lang="en-US" sz="3810" b="1" spc="76" dirty="0">
                  <a:solidFill>
                    <a:srgbClr val="FFFFFF"/>
                  </a:solidFill>
                  <a:latin typeface="Dumondi Condensed Bold"/>
                  <a:ea typeface="Dumondi Condensed Bold"/>
                  <a:cs typeface="Dumondi Condensed Bold"/>
                  <a:sym typeface="Dumondi Condensed Bold"/>
                </a:rPr>
                <a:t>10</a:t>
              </a:r>
            </a:p>
          </p:txBody>
        </p:sp>
      </p:grpSp>
      <p:sp>
        <p:nvSpPr>
          <p:cNvPr id="74" name="TextBox 72">
            <a:extLst>
              <a:ext uri="{FF2B5EF4-FFF2-40B4-BE49-F238E27FC236}">
                <a16:creationId xmlns:a16="http://schemas.microsoft.com/office/drawing/2014/main" id="{B292A9AE-458E-B198-333B-75E8848AAA66}"/>
              </a:ext>
            </a:extLst>
          </p:cNvPr>
          <p:cNvSpPr txBox="1"/>
          <p:nvPr/>
        </p:nvSpPr>
        <p:spPr>
          <a:xfrm>
            <a:off x="8815790" y="1871363"/>
            <a:ext cx="461768" cy="679673"/>
          </a:xfrm>
          <a:prstGeom prst="rect">
            <a:avLst/>
          </a:prstGeom>
        </p:spPr>
        <p:txBody>
          <a:bodyPr lIns="0" tIns="0" rIns="0" bIns="0" rtlCol="0" anchor="t">
            <a:spAutoFit/>
          </a:bodyPr>
          <a:lstStyle/>
          <a:p>
            <a:pPr algn="ctr">
              <a:lnSpc>
                <a:spcPts val="5335"/>
              </a:lnSpc>
              <a:spcBef>
                <a:spcPct val="0"/>
              </a:spcBef>
            </a:pPr>
            <a:r>
              <a:rPr lang="en-US" sz="3810" b="1" spc="76" dirty="0">
                <a:solidFill>
                  <a:srgbClr val="FFFFFF"/>
                </a:solidFill>
                <a:latin typeface="Dumondi Condensed Bold"/>
                <a:ea typeface="Dumondi Condensed Bold"/>
                <a:cs typeface="Dumondi Condensed Bold"/>
                <a:sym typeface="Dumondi Condensed Bold"/>
              </a:rPr>
              <a:t>11</a:t>
            </a:r>
          </a:p>
        </p:txBody>
      </p:sp>
      <p:sp>
        <p:nvSpPr>
          <p:cNvPr id="81" name="TextBox 53">
            <a:extLst>
              <a:ext uri="{FF2B5EF4-FFF2-40B4-BE49-F238E27FC236}">
                <a16:creationId xmlns:a16="http://schemas.microsoft.com/office/drawing/2014/main" id="{A7B79A88-2C5A-3435-87C1-61A5C4F90FFF}"/>
              </a:ext>
            </a:extLst>
          </p:cNvPr>
          <p:cNvSpPr txBox="1"/>
          <p:nvPr/>
        </p:nvSpPr>
        <p:spPr>
          <a:xfrm>
            <a:off x="2616341" y="6074305"/>
            <a:ext cx="4919664" cy="666849"/>
          </a:xfrm>
          <a:prstGeom prst="rect">
            <a:avLst/>
          </a:prstGeom>
        </p:spPr>
        <p:txBody>
          <a:bodyPr lIns="0" tIns="0" rIns="0" bIns="0" rtlCol="0" anchor="t">
            <a:spAutoFit/>
          </a:bodyPr>
          <a:lstStyle/>
          <a:p>
            <a:pPr algn="l">
              <a:lnSpc>
                <a:spcPts val="5161"/>
              </a:lnSpc>
              <a:spcBef>
                <a:spcPct val="0"/>
              </a:spcBef>
            </a:pPr>
            <a:r>
              <a:rPr lang="en-US" sz="3687" b="1" spc="73" dirty="0">
                <a:solidFill>
                  <a:srgbClr val="000000"/>
                </a:solidFill>
                <a:latin typeface="Dumondi Condensed Bold"/>
                <a:ea typeface="Dumondi Condensed Bold"/>
                <a:cs typeface="Dumondi Condensed Bold"/>
                <a:sym typeface="Dumondi Condensed Bold"/>
              </a:rPr>
              <a:t> Step To demonstrate Project</a:t>
            </a:r>
          </a:p>
        </p:txBody>
      </p:sp>
      <p:sp>
        <p:nvSpPr>
          <p:cNvPr id="83" name="TextBox 27">
            <a:extLst>
              <a:ext uri="{FF2B5EF4-FFF2-40B4-BE49-F238E27FC236}">
                <a16:creationId xmlns:a16="http://schemas.microsoft.com/office/drawing/2014/main" id="{AC742D98-F24D-34B8-DAE3-85040D797E6D}"/>
              </a:ext>
            </a:extLst>
          </p:cNvPr>
          <p:cNvSpPr txBox="1"/>
          <p:nvPr/>
        </p:nvSpPr>
        <p:spPr>
          <a:xfrm>
            <a:off x="2718347" y="1656688"/>
            <a:ext cx="4919664" cy="666849"/>
          </a:xfrm>
          <a:prstGeom prst="rect">
            <a:avLst/>
          </a:prstGeom>
        </p:spPr>
        <p:txBody>
          <a:bodyPr lIns="0" tIns="0" rIns="0" bIns="0" rtlCol="0" anchor="t">
            <a:spAutoFit/>
          </a:bodyPr>
          <a:lstStyle/>
          <a:p>
            <a:pPr algn="l">
              <a:lnSpc>
                <a:spcPts val="5161"/>
              </a:lnSpc>
              <a:spcBef>
                <a:spcPct val="0"/>
              </a:spcBef>
            </a:pPr>
            <a:r>
              <a:rPr lang="en-US" sz="3687" b="1" spc="73" dirty="0">
                <a:solidFill>
                  <a:srgbClr val="000000"/>
                </a:solidFill>
                <a:latin typeface="Dumondi Condensed Bold"/>
                <a:ea typeface="Dumondi Condensed Bold"/>
                <a:cs typeface="Dumondi Condensed Bold"/>
                <a:sym typeface="Dumondi Condensed Bold"/>
              </a:rPr>
              <a:t>Project Statement</a:t>
            </a:r>
          </a:p>
        </p:txBody>
      </p:sp>
      <p:sp>
        <p:nvSpPr>
          <p:cNvPr id="84" name="TextBox 27">
            <a:extLst>
              <a:ext uri="{FF2B5EF4-FFF2-40B4-BE49-F238E27FC236}">
                <a16:creationId xmlns:a16="http://schemas.microsoft.com/office/drawing/2014/main" id="{806DD378-E209-BF43-F235-53BC24059BB5}"/>
              </a:ext>
            </a:extLst>
          </p:cNvPr>
          <p:cNvSpPr txBox="1"/>
          <p:nvPr/>
        </p:nvSpPr>
        <p:spPr>
          <a:xfrm>
            <a:off x="2701519" y="2352913"/>
            <a:ext cx="4919664" cy="666849"/>
          </a:xfrm>
          <a:prstGeom prst="rect">
            <a:avLst/>
          </a:prstGeom>
        </p:spPr>
        <p:txBody>
          <a:bodyPr lIns="0" tIns="0" rIns="0" bIns="0" rtlCol="0" anchor="t">
            <a:spAutoFit/>
          </a:bodyPr>
          <a:lstStyle/>
          <a:p>
            <a:pPr algn="l">
              <a:lnSpc>
                <a:spcPts val="5161"/>
              </a:lnSpc>
              <a:spcBef>
                <a:spcPct val="0"/>
              </a:spcBef>
            </a:pPr>
            <a:r>
              <a:rPr lang="en-US" sz="3687" b="1" spc="73" dirty="0">
                <a:solidFill>
                  <a:srgbClr val="000000"/>
                </a:solidFill>
                <a:latin typeface="Dumondi Condensed Bold"/>
                <a:ea typeface="Dumondi Condensed Bold"/>
                <a:cs typeface="Dumondi Condensed Bold"/>
                <a:sym typeface="Dumondi Condensed Bold"/>
              </a:rPr>
              <a:t>Introduction to PowerBI</a:t>
            </a:r>
          </a:p>
        </p:txBody>
      </p:sp>
      <p:sp>
        <p:nvSpPr>
          <p:cNvPr id="85" name="TextBox 27">
            <a:extLst>
              <a:ext uri="{FF2B5EF4-FFF2-40B4-BE49-F238E27FC236}">
                <a16:creationId xmlns:a16="http://schemas.microsoft.com/office/drawing/2014/main" id="{5A570C3C-5A76-4378-9672-F0B23399DC3C}"/>
              </a:ext>
            </a:extLst>
          </p:cNvPr>
          <p:cNvSpPr txBox="1"/>
          <p:nvPr/>
        </p:nvSpPr>
        <p:spPr>
          <a:xfrm>
            <a:off x="2710795" y="3084504"/>
            <a:ext cx="4919664" cy="666849"/>
          </a:xfrm>
          <a:prstGeom prst="rect">
            <a:avLst/>
          </a:prstGeom>
        </p:spPr>
        <p:txBody>
          <a:bodyPr lIns="0" tIns="0" rIns="0" bIns="0" rtlCol="0" anchor="t">
            <a:spAutoFit/>
          </a:bodyPr>
          <a:lstStyle/>
          <a:p>
            <a:pPr algn="l">
              <a:lnSpc>
                <a:spcPts val="5161"/>
              </a:lnSpc>
              <a:spcBef>
                <a:spcPct val="0"/>
              </a:spcBef>
            </a:pPr>
            <a:r>
              <a:rPr lang="en-US" sz="3687" b="1" spc="73" dirty="0">
                <a:solidFill>
                  <a:srgbClr val="000000"/>
                </a:solidFill>
                <a:latin typeface="Dumondi Condensed Bold"/>
                <a:ea typeface="Dumondi Condensed Bold"/>
                <a:cs typeface="Dumondi Condensed Bold"/>
                <a:sym typeface="Dumondi Condensed Bold"/>
              </a:rPr>
              <a:t>Financial Forecasting</a:t>
            </a:r>
          </a:p>
        </p:txBody>
      </p:sp>
      <p:sp>
        <p:nvSpPr>
          <p:cNvPr id="86" name="TextBox 72">
            <a:extLst>
              <a:ext uri="{FF2B5EF4-FFF2-40B4-BE49-F238E27FC236}">
                <a16:creationId xmlns:a16="http://schemas.microsoft.com/office/drawing/2014/main" id="{E18307CD-9FAE-5B7C-8C22-1521854488E7}"/>
              </a:ext>
            </a:extLst>
          </p:cNvPr>
          <p:cNvSpPr txBox="1"/>
          <p:nvPr/>
        </p:nvSpPr>
        <p:spPr>
          <a:xfrm>
            <a:off x="8843756" y="2885846"/>
            <a:ext cx="461768" cy="679673"/>
          </a:xfrm>
          <a:prstGeom prst="rect">
            <a:avLst/>
          </a:prstGeom>
        </p:spPr>
        <p:txBody>
          <a:bodyPr lIns="0" tIns="0" rIns="0" bIns="0" rtlCol="0" anchor="t">
            <a:spAutoFit/>
          </a:bodyPr>
          <a:lstStyle/>
          <a:p>
            <a:pPr algn="ctr">
              <a:lnSpc>
                <a:spcPts val="5335"/>
              </a:lnSpc>
              <a:spcBef>
                <a:spcPct val="0"/>
              </a:spcBef>
            </a:pPr>
            <a:r>
              <a:rPr lang="en-US" sz="3810" b="1" spc="76" dirty="0">
                <a:solidFill>
                  <a:srgbClr val="FFFFFF"/>
                </a:solidFill>
                <a:latin typeface="Dumondi Condensed Bold"/>
                <a:ea typeface="Dumondi Condensed Bold"/>
                <a:cs typeface="Dumondi Condensed Bold"/>
                <a:sym typeface="Dumondi Condensed Bold"/>
              </a:rPr>
              <a:t>1</a:t>
            </a:r>
          </a:p>
        </p:txBody>
      </p:sp>
      <p:sp>
        <p:nvSpPr>
          <p:cNvPr id="88" name="TextBox 72">
            <a:extLst>
              <a:ext uri="{FF2B5EF4-FFF2-40B4-BE49-F238E27FC236}">
                <a16:creationId xmlns:a16="http://schemas.microsoft.com/office/drawing/2014/main" id="{35CE944C-AAE6-C62F-43B3-24C9F26F25E3}"/>
              </a:ext>
            </a:extLst>
          </p:cNvPr>
          <p:cNvSpPr txBox="1"/>
          <p:nvPr/>
        </p:nvSpPr>
        <p:spPr>
          <a:xfrm>
            <a:off x="8845946" y="3925863"/>
            <a:ext cx="461768" cy="679673"/>
          </a:xfrm>
          <a:prstGeom prst="rect">
            <a:avLst/>
          </a:prstGeom>
        </p:spPr>
        <p:txBody>
          <a:bodyPr lIns="0" tIns="0" rIns="0" bIns="0" rtlCol="0" anchor="t">
            <a:spAutoFit/>
          </a:bodyPr>
          <a:lstStyle/>
          <a:p>
            <a:pPr algn="ctr">
              <a:lnSpc>
                <a:spcPts val="5335"/>
              </a:lnSpc>
              <a:spcBef>
                <a:spcPct val="0"/>
              </a:spcBef>
            </a:pPr>
            <a:r>
              <a:rPr lang="en-US" sz="3810" b="1" spc="76" dirty="0">
                <a:solidFill>
                  <a:srgbClr val="FFFFFF"/>
                </a:solidFill>
                <a:latin typeface="Dumondi Condensed Bold"/>
                <a:ea typeface="Dumondi Condensed Bold"/>
                <a:cs typeface="Dumondi Condensed Bold"/>
                <a:sym typeface="Dumondi Condensed Bold"/>
              </a:rPr>
              <a:t>13</a:t>
            </a:r>
          </a:p>
        </p:txBody>
      </p:sp>
      <p:sp>
        <p:nvSpPr>
          <p:cNvPr id="89" name="TextBox 72">
            <a:extLst>
              <a:ext uri="{FF2B5EF4-FFF2-40B4-BE49-F238E27FC236}">
                <a16:creationId xmlns:a16="http://schemas.microsoft.com/office/drawing/2014/main" id="{7092664A-C57C-A93C-D158-3E9C317CE7A3}"/>
              </a:ext>
            </a:extLst>
          </p:cNvPr>
          <p:cNvSpPr txBox="1"/>
          <p:nvPr/>
        </p:nvSpPr>
        <p:spPr>
          <a:xfrm>
            <a:off x="8864228" y="5018880"/>
            <a:ext cx="461768" cy="679673"/>
          </a:xfrm>
          <a:prstGeom prst="rect">
            <a:avLst/>
          </a:prstGeom>
        </p:spPr>
        <p:txBody>
          <a:bodyPr lIns="0" tIns="0" rIns="0" bIns="0" rtlCol="0" anchor="t">
            <a:spAutoFit/>
          </a:bodyPr>
          <a:lstStyle/>
          <a:p>
            <a:pPr algn="ctr">
              <a:lnSpc>
                <a:spcPts val="5335"/>
              </a:lnSpc>
              <a:spcBef>
                <a:spcPct val="0"/>
              </a:spcBef>
            </a:pPr>
            <a:r>
              <a:rPr lang="en-US" sz="3810" b="1" spc="76" dirty="0">
                <a:solidFill>
                  <a:srgbClr val="FFFFFF"/>
                </a:solidFill>
                <a:latin typeface="Dumondi Condensed Bold"/>
                <a:ea typeface="Dumondi Condensed Bold"/>
                <a:cs typeface="Dumondi Condensed Bold"/>
                <a:sym typeface="Dumondi Condensed Bold"/>
              </a:rPr>
              <a:t>14</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6479349" y="1645226"/>
            <a:ext cx="2241710" cy="2241710"/>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45EE9"/>
            </a:solidFill>
          </p:spPr>
        </p:sp>
        <p:sp>
          <p:nvSpPr>
            <p:cNvPr id="4" name="TextBox 4"/>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rot="-10106257">
            <a:off x="-1043385" y="-1368934"/>
            <a:ext cx="4144169" cy="4144169"/>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27354"/>
            </a:solidFill>
          </p:spPr>
        </p:sp>
        <p:sp>
          <p:nvSpPr>
            <p:cNvPr id="7" name="TextBox 7"/>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881816" y="703151"/>
            <a:ext cx="16313792" cy="7966236"/>
            <a:chOff x="0" y="0"/>
            <a:chExt cx="18758712" cy="9160122"/>
          </a:xfrm>
        </p:grpSpPr>
        <p:sp>
          <p:nvSpPr>
            <p:cNvPr id="9" name="Freeform 9"/>
            <p:cNvSpPr/>
            <p:nvPr/>
          </p:nvSpPr>
          <p:spPr>
            <a:xfrm>
              <a:off x="31750" y="31750"/>
              <a:ext cx="18695212" cy="9096621"/>
            </a:xfrm>
            <a:custGeom>
              <a:avLst/>
              <a:gdLst/>
              <a:ahLst/>
              <a:cxnLst/>
              <a:rect l="l" t="t" r="r" b="b"/>
              <a:pathLst>
                <a:path w="18695212" h="9096621">
                  <a:moveTo>
                    <a:pt x="18602502" y="9096621"/>
                  </a:moveTo>
                  <a:lnTo>
                    <a:pt x="92710" y="9096621"/>
                  </a:lnTo>
                  <a:cubicBezTo>
                    <a:pt x="41910" y="9096621"/>
                    <a:pt x="0" y="9054712"/>
                    <a:pt x="0" y="9003912"/>
                  </a:cubicBezTo>
                  <a:lnTo>
                    <a:pt x="0" y="92710"/>
                  </a:lnTo>
                  <a:cubicBezTo>
                    <a:pt x="0" y="41910"/>
                    <a:pt x="41910" y="0"/>
                    <a:pt x="92710" y="0"/>
                  </a:cubicBezTo>
                  <a:lnTo>
                    <a:pt x="18601232" y="0"/>
                  </a:lnTo>
                  <a:cubicBezTo>
                    <a:pt x="18652032" y="0"/>
                    <a:pt x="18693943" y="41910"/>
                    <a:pt x="18693943" y="92710"/>
                  </a:cubicBezTo>
                  <a:lnTo>
                    <a:pt x="18693943" y="9002642"/>
                  </a:lnTo>
                  <a:cubicBezTo>
                    <a:pt x="18695212" y="9054712"/>
                    <a:pt x="18653302" y="9096621"/>
                    <a:pt x="18602502" y="9096621"/>
                  </a:cubicBezTo>
                  <a:close/>
                </a:path>
              </a:pathLst>
            </a:custGeom>
            <a:solidFill>
              <a:srgbClr val="FFFFFF"/>
            </a:solidFill>
          </p:spPr>
        </p:sp>
        <p:sp>
          <p:nvSpPr>
            <p:cNvPr id="10" name="Freeform 10"/>
            <p:cNvSpPr/>
            <p:nvPr/>
          </p:nvSpPr>
          <p:spPr>
            <a:xfrm>
              <a:off x="0" y="0"/>
              <a:ext cx="18758712" cy="9160121"/>
            </a:xfrm>
            <a:custGeom>
              <a:avLst/>
              <a:gdLst/>
              <a:ahLst/>
              <a:cxnLst/>
              <a:rect l="l" t="t" r="r" b="b"/>
              <a:pathLst>
                <a:path w="18758712" h="9160121">
                  <a:moveTo>
                    <a:pt x="18634252" y="59690"/>
                  </a:moveTo>
                  <a:cubicBezTo>
                    <a:pt x="18669812" y="59690"/>
                    <a:pt x="18699021" y="88900"/>
                    <a:pt x="18699021" y="124460"/>
                  </a:cubicBezTo>
                  <a:lnTo>
                    <a:pt x="18699021" y="9035662"/>
                  </a:lnTo>
                  <a:cubicBezTo>
                    <a:pt x="18699021" y="9071221"/>
                    <a:pt x="18669812" y="9100431"/>
                    <a:pt x="18634252" y="9100431"/>
                  </a:cubicBezTo>
                  <a:lnTo>
                    <a:pt x="124460" y="9100431"/>
                  </a:lnTo>
                  <a:cubicBezTo>
                    <a:pt x="88900" y="9100431"/>
                    <a:pt x="59690" y="9071221"/>
                    <a:pt x="59690" y="9035662"/>
                  </a:cubicBezTo>
                  <a:lnTo>
                    <a:pt x="59690" y="124460"/>
                  </a:lnTo>
                  <a:cubicBezTo>
                    <a:pt x="59690" y="88900"/>
                    <a:pt x="88900" y="59690"/>
                    <a:pt x="124460" y="59690"/>
                  </a:cubicBezTo>
                  <a:lnTo>
                    <a:pt x="18634252" y="59690"/>
                  </a:lnTo>
                  <a:moveTo>
                    <a:pt x="18634252" y="0"/>
                  </a:moveTo>
                  <a:lnTo>
                    <a:pt x="124460" y="0"/>
                  </a:lnTo>
                  <a:cubicBezTo>
                    <a:pt x="55880" y="0"/>
                    <a:pt x="0" y="55880"/>
                    <a:pt x="0" y="124460"/>
                  </a:cubicBezTo>
                  <a:lnTo>
                    <a:pt x="0" y="9035662"/>
                  </a:lnTo>
                  <a:cubicBezTo>
                    <a:pt x="0" y="9104242"/>
                    <a:pt x="55880" y="9160121"/>
                    <a:pt x="124460" y="9160121"/>
                  </a:cubicBezTo>
                  <a:lnTo>
                    <a:pt x="18634252" y="9160121"/>
                  </a:lnTo>
                  <a:cubicBezTo>
                    <a:pt x="18702832" y="9160121"/>
                    <a:pt x="18758712" y="9104242"/>
                    <a:pt x="18758712" y="9035662"/>
                  </a:cubicBezTo>
                  <a:lnTo>
                    <a:pt x="18758712" y="124460"/>
                  </a:lnTo>
                  <a:cubicBezTo>
                    <a:pt x="18758712" y="55880"/>
                    <a:pt x="18702832" y="0"/>
                    <a:pt x="18634252" y="0"/>
                  </a:cubicBezTo>
                  <a:close/>
                </a:path>
              </a:pathLst>
            </a:custGeom>
            <a:solidFill>
              <a:srgbClr val="191919"/>
            </a:solidFill>
          </p:spPr>
        </p:sp>
      </p:grpSp>
      <p:grpSp>
        <p:nvGrpSpPr>
          <p:cNvPr id="11" name="Group 11"/>
          <p:cNvGrpSpPr/>
          <p:nvPr/>
        </p:nvGrpSpPr>
        <p:grpSpPr>
          <a:xfrm>
            <a:off x="14588821" y="1341534"/>
            <a:ext cx="1154593" cy="321067"/>
            <a:chOff x="0" y="0"/>
            <a:chExt cx="1539457" cy="428090"/>
          </a:xfrm>
        </p:grpSpPr>
        <p:grpSp>
          <p:nvGrpSpPr>
            <p:cNvPr id="12" name="Group 12"/>
            <p:cNvGrpSpPr/>
            <p:nvPr/>
          </p:nvGrpSpPr>
          <p:grpSpPr>
            <a:xfrm>
              <a:off x="0" y="0"/>
              <a:ext cx="428090" cy="428090"/>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5C853"/>
              </a:solidFill>
            </p:spPr>
          </p:sp>
          <p:sp>
            <p:nvSpPr>
              <p:cNvPr id="14" name="TextBox 14"/>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15" name="Group 15"/>
            <p:cNvGrpSpPr/>
            <p:nvPr/>
          </p:nvGrpSpPr>
          <p:grpSpPr>
            <a:xfrm>
              <a:off x="556206" y="0"/>
              <a:ext cx="428090" cy="428090"/>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27354"/>
              </a:solidFill>
            </p:spPr>
          </p:sp>
          <p:sp>
            <p:nvSpPr>
              <p:cNvPr id="17" name="TextBox 17"/>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18" name="Group 18"/>
            <p:cNvGrpSpPr/>
            <p:nvPr/>
          </p:nvGrpSpPr>
          <p:grpSpPr>
            <a:xfrm>
              <a:off x="1111367" y="0"/>
              <a:ext cx="428090" cy="428090"/>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45EE9"/>
              </a:solidFill>
            </p:spPr>
          </p:sp>
          <p:sp>
            <p:nvSpPr>
              <p:cNvPr id="20" name="TextBox 20"/>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sp>
        <p:nvSpPr>
          <p:cNvPr id="21" name="TextBox 21"/>
          <p:cNvSpPr txBox="1"/>
          <p:nvPr/>
        </p:nvSpPr>
        <p:spPr>
          <a:xfrm>
            <a:off x="5468354" y="876300"/>
            <a:ext cx="7351292" cy="1199944"/>
          </a:xfrm>
          <a:prstGeom prst="rect">
            <a:avLst/>
          </a:prstGeom>
        </p:spPr>
        <p:txBody>
          <a:bodyPr lIns="0" tIns="0" rIns="0" bIns="0" rtlCol="0" anchor="t">
            <a:spAutoFit/>
          </a:bodyPr>
          <a:lstStyle/>
          <a:p>
            <a:pPr algn="ctr">
              <a:lnSpc>
                <a:spcPts val="10292"/>
              </a:lnSpc>
              <a:spcBef>
                <a:spcPct val="0"/>
              </a:spcBef>
            </a:pPr>
            <a:r>
              <a:rPr lang="en-US" sz="7351" b="1" dirty="0">
                <a:solidFill>
                  <a:srgbClr val="000000"/>
                </a:solidFill>
                <a:latin typeface="Asap Condensed Bold"/>
                <a:ea typeface="Asap Condensed Bold"/>
                <a:cs typeface="Asap Condensed Bold"/>
                <a:sym typeface="Asap Condensed Bold"/>
              </a:rPr>
              <a:t>PROJECT STATMENT</a:t>
            </a:r>
          </a:p>
        </p:txBody>
      </p:sp>
      <p:pic>
        <p:nvPicPr>
          <p:cNvPr id="23" name="Picture 23"/>
          <p:cNvPicPr>
            <a:picLocks noChangeAspect="1"/>
          </p:cNvPicPr>
          <p:nvPr/>
        </p:nvPicPr>
        <p:blipFill>
          <a:blip r:embed="rId2"/>
          <a:srcRect/>
          <a:stretch>
            <a:fillRect/>
          </a:stretch>
        </p:blipFill>
        <p:spPr>
          <a:xfrm>
            <a:off x="-3097113" y="6603566"/>
            <a:ext cx="5724606" cy="5259821"/>
          </a:xfrm>
          <a:prstGeom prst="rect">
            <a:avLst/>
          </a:prstGeom>
        </p:spPr>
      </p:pic>
      <p:grpSp>
        <p:nvGrpSpPr>
          <p:cNvPr id="24" name="Group 24"/>
          <p:cNvGrpSpPr/>
          <p:nvPr/>
        </p:nvGrpSpPr>
        <p:grpSpPr>
          <a:xfrm>
            <a:off x="15743414" y="5182637"/>
            <a:ext cx="1023862" cy="1023862"/>
            <a:chOff x="0" y="0"/>
            <a:chExt cx="812800" cy="812800"/>
          </a:xfrm>
        </p:grpSpPr>
        <p:sp>
          <p:nvSpPr>
            <p:cNvPr id="25" name="Freeform 2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27354"/>
            </a:solidFill>
          </p:spPr>
        </p:sp>
        <p:sp>
          <p:nvSpPr>
            <p:cNvPr id="26" name="TextBox 26"/>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27" name="Group 27"/>
          <p:cNvGrpSpPr/>
          <p:nvPr/>
        </p:nvGrpSpPr>
        <p:grpSpPr>
          <a:xfrm rot="-10106257">
            <a:off x="3546310" y="302040"/>
            <a:ext cx="802223" cy="802223"/>
            <a:chOff x="0" y="0"/>
            <a:chExt cx="812800" cy="812800"/>
          </a:xfrm>
        </p:grpSpPr>
        <p:sp>
          <p:nvSpPr>
            <p:cNvPr id="28" name="Freeform 2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45EE9"/>
            </a:solidFill>
          </p:spPr>
        </p:sp>
        <p:sp>
          <p:nvSpPr>
            <p:cNvPr id="29" name="TextBox 29"/>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30" name="Group 30"/>
          <p:cNvGrpSpPr/>
          <p:nvPr/>
        </p:nvGrpSpPr>
        <p:grpSpPr>
          <a:xfrm>
            <a:off x="15166117" y="7639523"/>
            <a:ext cx="3629641" cy="3629641"/>
            <a:chOff x="0" y="0"/>
            <a:chExt cx="812800" cy="812800"/>
          </a:xfrm>
        </p:grpSpPr>
        <p:sp>
          <p:nvSpPr>
            <p:cNvPr id="31" name="Freeform 3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5C853"/>
            </a:solidFill>
          </p:spPr>
        </p:sp>
        <p:sp>
          <p:nvSpPr>
            <p:cNvPr id="32" name="TextBox 32"/>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sp>
        <p:nvSpPr>
          <p:cNvPr id="37" name="TextBox 37"/>
          <p:cNvSpPr txBox="1"/>
          <p:nvPr/>
        </p:nvSpPr>
        <p:spPr>
          <a:xfrm>
            <a:off x="1558113" y="2641131"/>
            <a:ext cx="12234087" cy="3600986"/>
          </a:xfrm>
          <a:prstGeom prst="rect">
            <a:avLst/>
          </a:prstGeom>
        </p:spPr>
        <p:txBody>
          <a:bodyPr wrap="square" lIns="0" tIns="0" rIns="0" bIns="0" rtlCol="0" anchor="t">
            <a:spAutoFit/>
          </a:bodyPr>
          <a:lstStyle/>
          <a:p>
            <a:pPr algn="l">
              <a:lnSpc>
                <a:spcPts val="3984"/>
              </a:lnSpc>
            </a:pPr>
            <a:r>
              <a:rPr lang="en-IN" sz="3600" dirty="0">
                <a:effectLst/>
                <a:latin typeface="Times New Roman" panose="02020603050405020304" pitchFamily="18" charset="0"/>
                <a:ea typeface="Calibri" panose="020F0502020204030204" pitchFamily="34" charset="0"/>
                <a:cs typeface="Times New Roman" panose="02020603050405020304" pitchFamily="18" charset="0"/>
              </a:rPr>
              <a:t>Forecasting is a prediction with the same level of granularity as the data point used. After importing the dataset, temporal analysis via the built-in option involves using a line chart because it is essential to have a continuous temporal reference on the x-axis. On the y-axis, you will insert the aggregated measure, relative to the data point’s granularity level, for which we want to calculate the forecast.</a:t>
            </a:r>
            <a:endParaRPr lang="en-US" sz="3494" spc="76" dirty="0">
              <a:latin typeface="Dumondi Condensed"/>
              <a:ea typeface="Dumondi Condensed"/>
              <a:cs typeface="Dumondi Condensed"/>
              <a:sym typeface="Dumondi Condensed"/>
            </a:endParaRPr>
          </a:p>
        </p:txBody>
      </p:sp>
      <p:grpSp>
        <p:nvGrpSpPr>
          <p:cNvPr id="41" name="Group 24">
            <a:extLst>
              <a:ext uri="{FF2B5EF4-FFF2-40B4-BE49-F238E27FC236}">
                <a16:creationId xmlns:a16="http://schemas.microsoft.com/office/drawing/2014/main" id="{4795B864-8A8E-108B-CBC1-5BF91C14DB5A}"/>
              </a:ext>
            </a:extLst>
          </p:cNvPr>
          <p:cNvGrpSpPr/>
          <p:nvPr/>
        </p:nvGrpSpPr>
        <p:grpSpPr>
          <a:xfrm>
            <a:off x="15072939" y="2655387"/>
            <a:ext cx="1023862" cy="1023862"/>
            <a:chOff x="0" y="0"/>
            <a:chExt cx="812800" cy="812800"/>
          </a:xfrm>
        </p:grpSpPr>
        <p:sp>
          <p:nvSpPr>
            <p:cNvPr id="42" name="Freeform 25">
              <a:extLst>
                <a:ext uri="{FF2B5EF4-FFF2-40B4-BE49-F238E27FC236}">
                  <a16:creationId xmlns:a16="http://schemas.microsoft.com/office/drawing/2014/main" id="{0312FBB1-5A06-3083-D2C8-2F8E5169371C}"/>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27354"/>
            </a:solidFill>
          </p:spPr>
        </p:sp>
        <p:sp>
          <p:nvSpPr>
            <p:cNvPr id="43" name="TextBox 26">
              <a:extLst>
                <a:ext uri="{FF2B5EF4-FFF2-40B4-BE49-F238E27FC236}">
                  <a16:creationId xmlns:a16="http://schemas.microsoft.com/office/drawing/2014/main" id="{C56480F1-6BB4-35F4-C6E0-B74DBF7871F6}"/>
                </a:ext>
              </a:extLst>
            </p:cNvPr>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44" name="Group 27">
            <a:extLst>
              <a:ext uri="{FF2B5EF4-FFF2-40B4-BE49-F238E27FC236}">
                <a16:creationId xmlns:a16="http://schemas.microsoft.com/office/drawing/2014/main" id="{44F83FB9-CA2C-73F1-8A3A-B72EE5D7DC58}"/>
              </a:ext>
            </a:extLst>
          </p:cNvPr>
          <p:cNvGrpSpPr/>
          <p:nvPr/>
        </p:nvGrpSpPr>
        <p:grpSpPr>
          <a:xfrm rot="-10106257">
            <a:off x="3546310" y="8179517"/>
            <a:ext cx="802223" cy="802223"/>
            <a:chOff x="0" y="0"/>
            <a:chExt cx="812800" cy="812800"/>
          </a:xfrm>
        </p:grpSpPr>
        <p:sp>
          <p:nvSpPr>
            <p:cNvPr id="45" name="Freeform 28">
              <a:extLst>
                <a:ext uri="{FF2B5EF4-FFF2-40B4-BE49-F238E27FC236}">
                  <a16:creationId xmlns:a16="http://schemas.microsoft.com/office/drawing/2014/main" id="{574AFCAC-BABD-0C1C-4C6B-082C4539BE76}"/>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45EE9"/>
            </a:solidFill>
          </p:spPr>
        </p:sp>
        <p:sp>
          <p:nvSpPr>
            <p:cNvPr id="46" name="TextBox 29">
              <a:extLst>
                <a:ext uri="{FF2B5EF4-FFF2-40B4-BE49-F238E27FC236}">
                  <a16:creationId xmlns:a16="http://schemas.microsoft.com/office/drawing/2014/main" id="{3E29E025-2F38-F645-3BCD-C5856BD77BC0}"/>
                </a:ext>
              </a:extLst>
            </p:cNvPr>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65D21E-830C-E1F1-58A7-9B4C22D41A04}"/>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526ECE76-4042-B992-A0F4-5FA8BBECB14E}"/>
              </a:ext>
            </a:extLst>
          </p:cNvPr>
          <p:cNvGrpSpPr/>
          <p:nvPr/>
        </p:nvGrpSpPr>
        <p:grpSpPr>
          <a:xfrm>
            <a:off x="17065979" y="2661221"/>
            <a:ext cx="2241710" cy="2241710"/>
            <a:chOff x="0" y="0"/>
            <a:chExt cx="812800" cy="812800"/>
          </a:xfrm>
        </p:grpSpPr>
        <p:sp>
          <p:nvSpPr>
            <p:cNvPr id="3" name="Freeform 3">
              <a:extLst>
                <a:ext uri="{FF2B5EF4-FFF2-40B4-BE49-F238E27FC236}">
                  <a16:creationId xmlns:a16="http://schemas.microsoft.com/office/drawing/2014/main" id="{EA7E376B-B259-2EBF-058B-1033B6DDF4C0}"/>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45EE9"/>
            </a:solidFill>
          </p:spPr>
        </p:sp>
        <p:sp>
          <p:nvSpPr>
            <p:cNvPr id="4" name="TextBox 4">
              <a:extLst>
                <a:ext uri="{FF2B5EF4-FFF2-40B4-BE49-F238E27FC236}">
                  <a16:creationId xmlns:a16="http://schemas.microsoft.com/office/drawing/2014/main" id="{CD882898-8B78-199D-0C7E-5A3FB2FC2276}"/>
                </a:ext>
              </a:extLst>
            </p:cNvPr>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5" name="Group 5">
            <a:extLst>
              <a:ext uri="{FF2B5EF4-FFF2-40B4-BE49-F238E27FC236}">
                <a16:creationId xmlns:a16="http://schemas.microsoft.com/office/drawing/2014/main" id="{57463733-123F-1FEF-CC19-7FACE1D3CE91}"/>
              </a:ext>
            </a:extLst>
          </p:cNvPr>
          <p:cNvGrpSpPr/>
          <p:nvPr/>
        </p:nvGrpSpPr>
        <p:grpSpPr>
          <a:xfrm rot="-10106257">
            <a:off x="-1043385" y="-1368934"/>
            <a:ext cx="4144169" cy="4144169"/>
            <a:chOff x="0" y="0"/>
            <a:chExt cx="812800" cy="812800"/>
          </a:xfrm>
        </p:grpSpPr>
        <p:sp>
          <p:nvSpPr>
            <p:cNvPr id="6" name="Freeform 6">
              <a:extLst>
                <a:ext uri="{FF2B5EF4-FFF2-40B4-BE49-F238E27FC236}">
                  <a16:creationId xmlns:a16="http://schemas.microsoft.com/office/drawing/2014/main" id="{8EE725BC-C633-017B-7993-83543CEAC6E8}"/>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27354"/>
            </a:solidFill>
          </p:spPr>
        </p:sp>
        <p:sp>
          <p:nvSpPr>
            <p:cNvPr id="7" name="TextBox 7">
              <a:extLst>
                <a:ext uri="{FF2B5EF4-FFF2-40B4-BE49-F238E27FC236}">
                  <a16:creationId xmlns:a16="http://schemas.microsoft.com/office/drawing/2014/main" id="{A1DE0B00-1690-8D04-E780-AFAF713DCCF9}"/>
                </a:ext>
              </a:extLst>
            </p:cNvPr>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8" name="Group 8">
            <a:extLst>
              <a:ext uri="{FF2B5EF4-FFF2-40B4-BE49-F238E27FC236}">
                <a16:creationId xmlns:a16="http://schemas.microsoft.com/office/drawing/2014/main" id="{97889EAE-4EC5-C391-4F03-762F859849D4}"/>
              </a:ext>
            </a:extLst>
          </p:cNvPr>
          <p:cNvGrpSpPr/>
          <p:nvPr/>
        </p:nvGrpSpPr>
        <p:grpSpPr>
          <a:xfrm>
            <a:off x="881816" y="703151"/>
            <a:ext cx="16313792" cy="7966236"/>
            <a:chOff x="0" y="0"/>
            <a:chExt cx="18758712" cy="9160122"/>
          </a:xfrm>
        </p:grpSpPr>
        <p:sp>
          <p:nvSpPr>
            <p:cNvPr id="9" name="Freeform 9">
              <a:extLst>
                <a:ext uri="{FF2B5EF4-FFF2-40B4-BE49-F238E27FC236}">
                  <a16:creationId xmlns:a16="http://schemas.microsoft.com/office/drawing/2014/main" id="{ECEB22C3-A8DD-6383-AC6E-D0F2B6E9C8FC}"/>
                </a:ext>
              </a:extLst>
            </p:cNvPr>
            <p:cNvSpPr/>
            <p:nvPr/>
          </p:nvSpPr>
          <p:spPr>
            <a:xfrm>
              <a:off x="31750" y="31750"/>
              <a:ext cx="18695212" cy="9096621"/>
            </a:xfrm>
            <a:custGeom>
              <a:avLst/>
              <a:gdLst/>
              <a:ahLst/>
              <a:cxnLst/>
              <a:rect l="l" t="t" r="r" b="b"/>
              <a:pathLst>
                <a:path w="18695212" h="9096621">
                  <a:moveTo>
                    <a:pt x="18602502" y="9096621"/>
                  </a:moveTo>
                  <a:lnTo>
                    <a:pt x="92710" y="9096621"/>
                  </a:lnTo>
                  <a:cubicBezTo>
                    <a:pt x="41910" y="9096621"/>
                    <a:pt x="0" y="9054712"/>
                    <a:pt x="0" y="9003912"/>
                  </a:cubicBezTo>
                  <a:lnTo>
                    <a:pt x="0" y="92710"/>
                  </a:lnTo>
                  <a:cubicBezTo>
                    <a:pt x="0" y="41910"/>
                    <a:pt x="41910" y="0"/>
                    <a:pt x="92710" y="0"/>
                  </a:cubicBezTo>
                  <a:lnTo>
                    <a:pt x="18601232" y="0"/>
                  </a:lnTo>
                  <a:cubicBezTo>
                    <a:pt x="18652032" y="0"/>
                    <a:pt x="18693943" y="41910"/>
                    <a:pt x="18693943" y="92710"/>
                  </a:cubicBezTo>
                  <a:lnTo>
                    <a:pt x="18693943" y="9002642"/>
                  </a:lnTo>
                  <a:cubicBezTo>
                    <a:pt x="18695212" y="9054712"/>
                    <a:pt x="18653302" y="9096621"/>
                    <a:pt x="18602502" y="9096621"/>
                  </a:cubicBezTo>
                  <a:close/>
                </a:path>
              </a:pathLst>
            </a:custGeom>
            <a:solidFill>
              <a:srgbClr val="FFFFFF"/>
            </a:solidFill>
          </p:spPr>
        </p:sp>
        <p:sp>
          <p:nvSpPr>
            <p:cNvPr id="10" name="Freeform 10">
              <a:extLst>
                <a:ext uri="{FF2B5EF4-FFF2-40B4-BE49-F238E27FC236}">
                  <a16:creationId xmlns:a16="http://schemas.microsoft.com/office/drawing/2014/main" id="{25055AE9-392E-6A2F-9159-87CC2D7F84AC}"/>
                </a:ext>
              </a:extLst>
            </p:cNvPr>
            <p:cNvSpPr/>
            <p:nvPr/>
          </p:nvSpPr>
          <p:spPr>
            <a:xfrm>
              <a:off x="0" y="0"/>
              <a:ext cx="18758712" cy="9160121"/>
            </a:xfrm>
            <a:custGeom>
              <a:avLst/>
              <a:gdLst/>
              <a:ahLst/>
              <a:cxnLst/>
              <a:rect l="l" t="t" r="r" b="b"/>
              <a:pathLst>
                <a:path w="18758712" h="9160121">
                  <a:moveTo>
                    <a:pt x="18634252" y="59690"/>
                  </a:moveTo>
                  <a:cubicBezTo>
                    <a:pt x="18669812" y="59690"/>
                    <a:pt x="18699021" y="88900"/>
                    <a:pt x="18699021" y="124460"/>
                  </a:cubicBezTo>
                  <a:lnTo>
                    <a:pt x="18699021" y="9035662"/>
                  </a:lnTo>
                  <a:cubicBezTo>
                    <a:pt x="18699021" y="9071221"/>
                    <a:pt x="18669812" y="9100431"/>
                    <a:pt x="18634252" y="9100431"/>
                  </a:cubicBezTo>
                  <a:lnTo>
                    <a:pt x="124460" y="9100431"/>
                  </a:lnTo>
                  <a:cubicBezTo>
                    <a:pt x="88900" y="9100431"/>
                    <a:pt x="59690" y="9071221"/>
                    <a:pt x="59690" y="9035662"/>
                  </a:cubicBezTo>
                  <a:lnTo>
                    <a:pt x="59690" y="124460"/>
                  </a:lnTo>
                  <a:cubicBezTo>
                    <a:pt x="59690" y="88900"/>
                    <a:pt x="88900" y="59690"/>
                    <a:pt x="124460" y="59690"/>
                  </a:cubicBezTo>
                  <a:lnTo>
                    <a:pt x="18634252" y="59690"/>
                  </a:lnTo>
                  <a:moveTo>
                    <a:pt x="18634252" y="0"/>
                  </a:moveTo>
                  <a:lnTo>
                    <a:pt x="124460" y="0"/>
                  </a:lnTo>
                  <a:cubicBezTo>
                    <a:pt x="55880" y="0"/>
                    <a:pt x="0" y="55880"/>
                    <a:pt x="0" y="124460"/>
                  </a:cubicBezTo>
                  <a:lnTo>
                    <a:pt x="0" y="9035662"/>
                  </a:lnTo>
                  <a:cubicBezTo>
                    <a:pt x="0" y="9104242"/>
                    <a:pt x="55880" y="9160121"/>
                    <a:pt x="124460" y="9160121"/>
                  </a:cubicBezTo>
                  <a:lnTo>
                    <a:pt x="18634252" y="9160121"/>
                  </a:lnTo>
                  <a:cubicBezTo>
                    <a:pt x="18702832" y="9160121"/>
                    <a:pt x="18758712" y="9104242"/>
                    <a:pt x="18758712" y="9035662"/>
                  </a:cubicBezTo>
                  <a:lnTo>
                    <a:pt x="18758712" y="124460"/>
                  </a:lnTo>
                  <a:cubicBezTo>
                    <a:pt x="18758712" y="55880"/>
                    <a:pt x="18702832" y="0"/>
                    <a:pt x="18634252" y="0"/>
                  </a:cubicBezTo>
                  <a:close/>
                </a:path>
              </a:pathLst>
            </a:custGeom>
            <a:solidFill>
              <a:srgbClr val="191919"/>
            </a:solidFill>
          </p:spPr>
        </p:sp>
      </p:grpSp>
      <p:grpSp>
        <p:nvGrpSpPr>
          <p:cNvPr id="11" name="Group 11">
            <a:extLst>
              <a:ext uri="{FF2B5EF4-FFF2-40B4-BE49-F238E27FC236}">
                <a16:creationId xmlns:a16="http://schemas.microsoft.com/office/drawing/2014/main" id="{4FA4946A-1525-3262-4E91-E467D322E74F}"/>
              </a:ext>
            </a:extLst>
          </p:cNvPr>
          <p:cNvGrpSpPr/>
          <p:nvPr/>
        </p:nvGrpSpPr>
        <p:grpSpPr>
          <a:xfrm>
            <a:off x="14588821" y="1341534"/>
            <a:ext cx="1154593" cy="321067"/>
            <a:chOff x="0" y="0"/>
            <a:chExt cx="1539457" cy="428090"/>
          </a:xfrm>
        </p:grpSpPr>
        <p:grpSp>
          <p:nvGrpSpPr>
            <p:cNvPr id="12" name="Group 12">
              <a:extLst>
                <a:ext uri="{FF2B5EF4-FFF2-40B4-BE49-F238E27FC236}">
                  <a16:creationId xmlns:a16="http://schemas.microsoft.com/office/drawing/2014/main" id="{E982BDE8-4E38-C4B7-A1E3-5DB8CECEC1B7}"/>
                </a:ext>
              </a:extLst>
            </p:cNvPr>
            <p:cNvGrpSpPr/>
            <p:nvPr/>
          </p:nvGrpSpPr>
          <p:grpSpPr>
            <a:xfrm>
              <a:off x="0" y="0"/>
              <a:ext cx="428090" cy="428090"/>
              <a:chOff x="0" y="0"/>
              <a:chExt cx="812800" cy="812800"/>
            </a:xfrm>
          </p:grpSpPr>
          <p:sp>
            <p:nvSpPr>
              <p:cNvPr id="13" name="Freeform 13">
                <a:extLst>
                  <a:ext uri="{FF2B5EF4-FFF2-40B4-BE49-F238E27FC236}">
                    <a16:creationId xmlns:a16="http://schemas.microsoft.com/office/drawing/2014/main" id="{B59AEC32-1C3A-0C42-74A8-CE383EBDC6AF}"/>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5C853"/>
              </a:solidFill>
            </p:spPr>
          </p:sp>
          <p:sp>
            <p:nvSpPr>
              <p:cNvPr id="14" name="TextBox 14">
                <a:extLst>
                  <a:ext uri="{FF2B5EF4-FFF2-40B4-BE49-F238E27FC236}">
                    <a16:creationId xmlns:a16="http://schemas.microsoft.com/office/drawing/2014/main" id="{1730BAAA-4803-3890-BA6F-70F6F6E84728}"/>
                  </a:ext>
                </a:extLst>
              </p:cNvPr>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15" name="Group 15">
              <a:extLst>
                <a:ext uri="{FF2B5EF4-FFF2-40B4-BE49-F238E27FC236}">
                  <a16:creationId xmlns:a16="http://schemas.microsoft.com/office/drawing/2014/main" id="{2945B6D6-D4DE-8BAE-B6BB-06EFE5B872B8}"/>
                </a:ext>
              </a:extLst>
            </p:cNvPr>
            <p:cNvGrpSpPr/>
            <p:nvPr/>
          </p:nvGrpSpPr>
          <p:grpSpPr>
            <a:xfrm>
              <a:off x="556206" y="0"/>
              <a:ext cx="428090" cy="428090"/>
              <a:chOff x="0" y="0"/>
              <a:chExt cx="812800" cy="812800"/>
            </a:xfrm>
          </p:grpSpPr>
          <p:sp>
            <p:nvSpPr>
              <p:cNvPr id="16" name="Freeform 16">
                <a:extLst>
                  <a:ext uri="{FF2B5EF4-FFF2-40B4-BE49-F238E27FC236}">
                    <a16:creationId xmlns:a16="http://schemas.microsoft.com/office/drawing/2014/main" id="{597D72F0-DD17-EEB6-334E-0D6DBF3A8D21}"/>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27354"/>
              </a:solidFill>
            </p:spPr>
          </p:sp>
          <p:sp>
            <p:nvSpPr>
              <p:cNvPr id="17" name="TextBox 17">
                <a:extLst>
                  <a:ext uri="{FF2B5EF4-FFF2-40B4-BE49-F238E27FC236}">
                    <a16:creationId xmlns:a16="http://schemas.microsoft.com/office/drawing/2014/main" id="{F6E74C59-D7E6-5DF9-34BA-E3501CA81802}"/>
                  </a:ext>
                </a:extLst>
              </p:cNvPr>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18" name="Group 18">
              <a:extLst>
                <a:ext uri="{FF2B5EF4-FFF2-40B4-BE49-F238E27FC236}">
                  <a16:creationId xmlns:a16="http://schemas.microsoft.com/office/drawing/2014/main" id="{E60ACCA0-7093-7690-CDCE-F7EE0A3CCBAD}"/>
                </a:ext>
              </a:extLst>
            </p:cNvPr>
            <p:cNvGrpSpPr/>
            <p:nvPr/>
          </p:nvGrpSpPr>
          <p:grpSpPr>
            <a:xfrm>
              <a:off x="1111367" y="0"/>
              <a:ext cx="428090" cy="428090"/>
              <a:chOff x="0" y="0"/>
              <a:chExt cx="812800" cy="812800"/>
            </a:xfrm>
          </p:grpSpPr>
          <p:sp>
            <p:nvSpPr>
              <p:cNvPr id="19" name="Freeform 19">
                <a:extLst>
                  <a:ext uri="{FF2B5EF4-FFF2-40B4-BE49-F238E27FC236}">
                    <a16:creationId xmlns:a16="http://schemas.microsoft.com/office/drawing/2014/main" id="{C4506D50-2165-0802-EE87-F74B8419D15D}"/>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45EE9"/>
              </a:solidFill>
            </p:spPr>
          </p:sp>
          <p:sp>
            <p:nvSpPr>
              <p:cNvPr id="20" name="TextBox 20">
                <a:extLst>
                  <a:ext uri="{FF2B5EF4-FFF2-40B4-BE49-F238E27FC236}">
                    <a16:creationId xmlns:a16="http://schemas.microsoft.com/office/drawing/2014/main" id="{2FB14B45-DA25-8D58-ECB0-D81393AD189C}"/>
                  </a:ext>
                </a:extLst>
              </p:cNvPr>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sp>
        <p:nvSpPr>
          <p:cNvPr id="21" name="TextBox 21">
            <a:extLst>
              <a:ext uri="{FF2B5EF4-FFF2-40B4-BE49-F238E27FC236}">
                <a16:creationId xmlns:a16="http://schemas.microsoft.com/office/drawing/2014/main" id="{4E47F0B7-B8FD-098B-E1BF-ACD286E8CDD2}"/>
              </a:ext>
            </a:extLst>
          </p:cNvPr>
          <p:cNvSpPr txBox="1"/>
          <p:nvPr/>
        </p:nvSpPr>
        <p:spPr>
          <a:xfrm>
            <a:off x="5468354" y="876300"/>
            <a:ext cx="7351292" cy="1266123"/>
          </a:xfrm>
          <a:prstGeom prst="rect">
            <a:avLst/>
          </a:prstGeom>
        </p:spPr>
        <p:txBody>
          <a:bodyPr lIns="0" tIns="0" rIns="0" bIns="0" rtlCol="0" anchor="t">
            <a:spAutoFit/>
          </a:bodyPr>
          <a:lstStyle/>
          <a:p>
            <a:pPr algn="ctr">
              <a:lnSpc>
                <a:spcPts val="10292"/>
              </a:lnSpc>
              <a:spcBef>
                <a:spcPct val="0"/>
              </a:spcBef>
            </a:pPr>
            <a:r>
              <a:rPr lang="en-US" sz="7351" b="1">
                <a:solidFill>
                  <a:srgbClr val="000000"/>
                </a:solidFill>
                <a:latin typeface="Asap Condensed Bold"/>
                <a:ea typeface="Asap Condensed Bold"/>
                <a:cs typeface="Asap Condensed Bold"/>
                <a:sym typeface="Asap Condensed Bold"/>
              </a:rPr>
              <a:t>INTRODUCTION</a:t>
            </a:r>
          </a:p>
        </p:txBody>
      </p:sp>
      <p:sp>
        <p:nvSpPr>
          <p:cNvPr id="22" name="TextBox 22">
            <a:extLst>
              <a:ext uri="{FF2B5EF4-FFF2-40B4-BE49-F238E27FC236}">
                <a16:creationId xmlns:a16="http://schemas.microsoft.com/office/drawing/2014/main" id="{E941C6A7-F9D9-7999-0B74-AD9D68F2AAB1}"/>
              </a:ext>
            </a:extLst>
          </p:cNvPr>
          <p:cNvSpPr txBox="1"/>
          <p:nvPr/>
        </p:nvSpPr>
        <p:spPr>
          <a:xfrm>
            <a:off x="1507084" y="3789454"/>
            <a:ext cx="9606440" cy="1545038"/>
          </a:xfrm>
          <a:prstGeom prst="rect">
            <a:avLst/>
          </a:prstGeom>
        </p:spPr>
        <p:txBody>
          <a:bodyPr wrap="square" lIns="0" tIns="0" rIns="0" bIns="0" rtlCol="0" anchor="t">
            <a:spAutoFit/>
          </a:bodyPr>
          <a:lstStyle/>
          <a:p>
            <a:pPr marL="377279" lvl="1">
              <a:lnSpc>
                <a:spcPts val="3984"/>
              </a:lnSpc>
            </a:pPr>
            <a:r>
              <a:rPr lang="en-US" sz="3600" b="1" dirty="0">
                <a:latin typeface="29LT Adir Bold" panose="020B0604020202020204" charset="-78"/>
                <a:ea typeface="29LT Adir Bold"/>
                <a:cs typeface="29LT Adir Bold" panose="020B0604020202020204" charset="-78"/>
                <a:sym typeface="29LT Adir Bold"/>
              </a:rPr>
              <a:t>Overview of Power BI :</a:t>
            </a:r>
          </a:p>
          <a:p>
            <a:pPr marL="754559" lvl="1" indent="-377280" algn="l">
              <a:lnSpc>
                <a:spcPts val="3984"/>
              </a:lnSpc>
              <a:buFont typeface="Arial"/>
              <a:buChar char="•"/>
            </a:pPr>
            <a:r>
              <a:rPr lang="en-US" sz="3494" spc="76" dirty="0">
                <a:solidFill>
                  <a:srgbClr val="000000"/>
                </a:solidFill>
                <a:latin typeface="Dumondi Condensed"/>
                <a:ea typeface="Dumondi Condensed"/>
                <a:cs typeface="Dumondi Condensed"/>
                <a:sym typeface="Dumondi Condensed"/>
              </a:rPr>
              <a:t>A Microsoft tool for visualizing data and sharing insights.</a:t>
            </a:r>
          </a:p>
          <a:p>
            <a:pPr marL="754559" lvl="1" indent="-377280" algn="l">
              <a:lnSpc>
                <a:spcPts val="3984"/>
              </a:lnSpc>
              <a:buFont typeface="Arial"/>
              <a:buChar char="•"/>
            </a:pPr>
            <a:r>
              <a:rPr lang="en-US" sz="3494" spc="76" dirty="0">
                <a:solidFill>
                  <a:srgbClr val="000000"/>
                </a:solidFill>
                <a:latin typeface="Dumondi Condensed"/>
                <a:ea typeface="Dumondi Condensed"/>
                <a:cs typeface="Dumondi Condensed"/>
                <a:sym typeface="Dumondi Condensed"/>
              </a:rPr>
              <a:t>Offers interactive dashboards and easy data transformation.</a:t>
            </a:r>
          </a:p>
        </p:txBody>
      </p:sp>
      <p:pic>
        <p:nvPicPr>
          <p:cNvPr id="23" name="Picture 23">
            <a:extLst>
              <a:ext uri="{FF2B5EF4-FFF2-40B4-BE49-F238E27FC236}">
                <a16:creationId xmlns:a16="http://schemas.microsoft.com/office/drawing/2014/main" id="{5C0885CB-9CBE-35DE-773D-B53C84419BF8}"/>
              </a:ext>
            </a:extLst>
          </p:cNvPr>
          <p:cNvPicPr>
            <a:picLocks noChangeAspect="1"/>
          </p:cNvPicPr>
          <p:nvPr/>
        </p:nvPicPr>
        <p:blipFill>
          <a:blip r:embed="rId2"/>
          <a:srcRect/>
          <a:stretch>
            <a:fillRect/>
          </a:stretch>
        </p:blipFill>
        <p:spPr>
          <a:xfrm>
            <a:off x="-3097113" y="6603566"/>
            <a:ext cx="5724606" cy="5259821"/>
          </a:xfrm>
          <a:prstGeom prst="rect">
            <a:avLst/>
          </a:prstGeom>
        </p:spPr>
      </p:pic>
      <p:grpSp>
        <p:nvGrpSpPr>
          <p:cNvPr id="24" name="Group 24">
            <a:extLst>
              <a:ext uri="{FF2B5EF4-FFF2-40B4-BE49-F238E27FC236}">
                <a16:creationId xmlns:a16="http://schemas.microsoft.com/office/drawing/2014/main" id="{53AD328A-2DFF-456D-B4B7-D631391308D1}"/>
              </a:ext>
            </a:extLst>
          </p:cNvPr>
          <p:cNvGrpSpPr/>
          <p:nvPr/>
        </p:nvGrpSpPr>
        <p:grpSpPr>
          <a:xfrm>
            <a:off x="16980938" y="6163223"/>
            <a:ext cx="1023862" cy="1023862"/>
            <a:chOff x="0" y="0"/>
            <a:chExt cx="812800" cy="812800"/>
          </a:xfrm>
        </p:grpSpPr>
        <p:sp>
          <p:nvSpPr>
            <p:cNvPr id="25" name="Freeform 25">
              <a:extLst>
                <a:ext uri="{FF2B5EF4-FFF2-40B4-BE49-F238E27FC236}">
                  <a16:creationId xmlns:a16="http://schemas.microsoft.com/office/drawing/2014/main" id="{D2DDEF76-3B33-13D4-54DA-6FDB1BF98A2C}"/>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27354"/>
            </a:solidFill>
          </p:spPr>
        </p:sp>
        <p:sp>
          <p:nvSpPr>
            <p:cNvPr id="26" name="TextBox 26">
              <a:extLst>
                <a:ext uri="{FF2B5EF4-FFF2-40B4-BE49-F238E27FC236}">
                  <a16:creationId xmlns:a16="http://schemas.microsoft.com/office/drawing/2014/main" id="{B8CC399C-FD15-9EEE-A423-0505EC3C3CEF}"/>
                </a:ext>
              </a:extLst>
            </p:cNvPr>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27" name="Group 27">
            <a:extLst>
              <a:ext uri="{FF2B5EF4-FFF2-40B4-BE49-F238E27FC236}">
                <a16:creationId xmlns:a16="http://schemas.microsoft.com/office/drawing/2014/main" id="{3E724490-933F-3EA1-C8E0-16A608945ABC}"/>
              </a:ext>
            </a:extLst>
          </p:cNvPr>
          <p:cNvGrpSpPr/>
          <p:nvPr/>
        </p:nvGrpSpPr>
        <p:grpSpPr>
          <a:xfrm rot="-10106257">
            <a:off x="3546310" y="302040"/>
            <a:ext cx="802223" cy="802223"/>
            <a:chOff x="0" y="0"/>
            <a:chExt cx="812800" cy="812800"/>
          </a:xfrm>
        </p:grpSpPr>
        <p:sp>
          <p:nvSpPr>
            <p:cNvPr id="28" name="Freeform 28">
              <a:extLst>
                <a:ext uri="{FF2B5EF4-FFF2-40B4-BE49-F238E27FC236}">
                  <a16:creationId xmlns:a16="http://schemas.microsoft.com/office/drawing/2014/main" id="{141E9F8E-BB6E-8DF4-FB71-0FE9498DBA89}"/>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45EE9"/>
            </a:solidFill>
          </p:spPr>
        </p:sp>
        <p:sp>
          <p:nvSpPr>
            <p:cNvPr id="29" name="TextBox 29">
              <a:extLst>
                <a:ext uri="{FF2B5EF4-FFF2-40B4-BE49-F238E27FC236}">
                  <a16:creationId xmlns:a16="http://schemas.microsoft.com/office/drawing/2014/main" id="{31124FC0-5164-69B9-E14E-6F891ABA545C}"/>
                </a:ext>
              </a:extLst>
            </p:cNvPr>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30" name="Group 30">
            <a:extLst>
              <a:ext uri="{FF2B5EF4-FFF2-40B4-BE49-F238E27FC236}">
                <a16:creationId xmlns:a16="http://schemas.microsoft.com/office/drawing/2014/main" id="{7AC50478-8A86-E040-4F65-834FCEACB49A}"/>
              </a:ext>
            </a:extLst>
          </p:cNvPr>
          <p:cNvGrpSpPr/>
          <p:nvPr/>
        </p:nvGrpSpPr>
        <p:grpSpPr>
          <a:xfrm>
            <a:off x="15166117" y="7639523"/>
            <a:ext cx="3629641" cy="3629641"/>
            <a:chOff x="0" y="0"/>
            <a:chExt cx="812800" cy="812800"/>
          </a:xfrm>
        </p:grpSpPr>
        <p:sp>
          <p:nvSpPr>
            <p:cNvPr id="31" name="Freeform 31">
              <a:extLst>
                <a:ext uri="{FF2B5EF4-FFF2-40B4-BE49-F238E27FC236}">
                  <a16:creationId xmlns:a16="http://schemas.microsoft.com/office/drawing/2014/main" id="{CF0C40E4-1341-3DBA-5B76-C23E2E9436B2}"/>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5C853"/>
            </a:solidFill>
          </p:spPr>
        </p:sp>
        <p:sp>
          <p:nvSpPr>
            <p:cNvPr id="32" name="TextBox 32">
              <a:extLst>
                <a:ext uri="{FF2B5EF4-FFF2-40B4-BE49-F238E27FC236}">
                  <a16:creationId xmlns:a16="http://schemas.microsoft.com/office/drawing/2014/main" id="{777F16C2-14B1-C905-9BB1-FCA6EC38EB54}"/>
                </a:ext>
              </a:extLst>
            </p:cNvPr>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sp>
        <p:nvSpPr>
          <p:cNvPr id="33" name="TextBox 33">
            <a:extLst>
              <a:ext uri="{FF2B5EF4-FFF2-40B4-BE49-F238E27FC236}">
                <a16:creationId xmlns:a16="http://schemas.microsoft.com/office/drawing/2014/main" id="{92D17F1E-AFDE-3E6C-7118-2B03346C4CE7}"/>
              </a:ext>
            </a:extLst>
          </p:cNvPr>
          <p:cNvSpPr txBox="1"/>
          <p:nvPr/>
        </p:nvSpPr>
        <p:spPr>
          <a:xfrm>
            <a:off x="1666670" y="2502467"/>
            <a:ext cx="14954660" cy="1154162"/>
          </a:xfrm>
          <a:prstGeom prst="rect">
            <a:avLst/>
          </a:prstGeom>
        </p:spPr>
        <p:txBody>
          <a:bodyPr wrap="square" lIns="0" tIns="0" rIns="0" bIns="0" rtlCol="0" anchor="t">
            <a:spAutoFit/>
          </a:bodyPr>
          <a:lstStyle/>
          <a:p>
            <a:pPr algn="ctr">
              <a:lnSpc>
                <a:spcPts val="4522"/>
              </a:lnSpc>
              <a:spcBef>
                <a:spcPct val="0"/>
              </a:spcBef>
            </a:pPr>
            <a:r>
              <a:rPr lang="en-US" sz="3600" b="1" dirty="0">
                <a:latin typeface="29LT Adir Bold" panose="020B0604020202020204" charset="-78"/>
                <a:cs typeface="29LT Adir Bold" panose="020B0604020202020204" charset="-78"/>
              </a:rPr>
              <a:t>Definition</a:t>
            </a:r>
            <a:r>
              <a:rPr lang="en-US" sz="3600" dirty="0">
                <a:latin typeface="29LT Adir Bold" panose="020B0604020202020204" charset="-78"/>
                <a:cs typeface="29LT Adir Bold" panose="020B0604020202020204" charset="-78"/>
              </a:rPr>
              <a:t>: </a:t>
            </a:r>
            <a:r>
              <a:rPr lang="en-US" sz="3600" b="0" i="0" u="none" strike="noStrike" baseline="0" dirty="0">
                <a:latin typeface="Dumondi Condensed" panose="020B0604020202020204" charset="-34"/>
                <a:cs typeface="Dumondi Condensed" panose="020B0604020202020204" charset="-34"/>
              </a:rPr>
              <a:t>Power BI is a Business Intelligence tool used to clean the data, analyze the data and convert the </a:t>
            </a:r>
            <a:r>
              <a:rPr lang="en-IN" sz="3600" b="0" i="0" u="none" strike="noStrike" baseline="0" dirty="0">
                <a:latin typeface="Dumondi Condensed" panose="020B0604020202020204" charset="-34"/>
                <a:cs typeface="Dumondi Condensed" panose="020B0604020202020204" charset="-34"/>
              </a:rPr>
              <a:t>data into visual format.</a:t>
            </a:r>
          </a:p>
        </p:txBody>
      </p:sp>
      <p:sp>
        <p:nvSpPr>
          <p:cNvPr id="34" name="TextBox 34">
            <a:extLst>
              <a:ext uri="{FF2B5EF4-FFF2-40B4-BE49-F238E27FC236}">
                <a16:creationId xmlns:a16="http://schemas.microsoft.com/office/drawing/2014/main" id="{888BC560-FED4-3F2A-CB92-94EAB5B7F761}"/>
              </a:ext>
            </a:extLst>
          </p:cNvPr>
          <p:cNvSpPr txBox="1"/>
          <p:nvPr/>
        </p:nvSpPr>
        <p:spPr>
          <a:xfrm>
            <a:off x="1507084" y="5488825"/>
            <a:ext cx="6247117" cy="565647"/>
          </a:xfrm>
          <a:prstGeom prst="rect">
            <a:avLst/>
          </a:prstGeom>
        </p:spPr>
        <p:txBody>
          <a:bodyPr lIns="0" tIns="0" rIns="0" bIns="0" rtlCol="0" anchor="t">
            <a:spAutoFit/>
          </a:bodyPr>
          <a:lstStyle/>
          <a:p>
            <a:pPr algn="ctr">
              <a:lnSpc>
                <a:spcPts val="4522"/>
              </a:lnSpc>
              <a:spcBef>
                <a:spcPct val="0"/>
              </a:spcBef>
            </a:pPr>
            <a:r>
              <a:rPr lang="en-US" sz="3230" b="1" dirty="0">
                <a:solidFill>
                  <a:srgbClr val="000000"/>
                </a:solidFill>
                <a:latin typeface="29LT Adir Bold"/>
                <a:ea typeface="29LT Adir Bold"/>
                <a:cs typeface="29LT Adir Bold"/>
                <a:sym typeface="29LT Adir Bold"/>
              </a:rPr>
              <a:t>Significance in Financial Visualization :</a:t>
            </a:r>
          </a:p>
        </p:txBody>
      </p:sp>
      <p:sp>
        <p:nvSpPr>
          <p:cNvPr id="35" name="TextBox 35">
            <a:extLst>
              <a:ext uri="{FF2B5EF4-FFF2-40B4-BE49-F238E27FC236}">
                <a16:creationId xmlns:a16="http://schemas.microsoft.com/office/drawing/2014/main" id="{30B4B86E-FBB8-851D-90C6-2381E17CF2B1}"/>
              </a:ext>
            </a:extLst>
          </p:cNvPr>
          <p:cNvSpPr txBox="1"/>
          <p:nvPr/>
        </p:nvSpPr>
        <p:spPr>
          <a:xfrm>
            <a:off x="2673707" y="6202533"/>
            <a:ext cx="10924756" cy="502881"/>
          </a:xfrm>
          <a:prstGeom prst="rect">
            <a:avLst/>
          </a:prstGeom>
        </p:spPr>
        <p:txBody>
          <a:bodyPr lIns="0" tIns="0" rIns="0" bIns="0" rtlCol="0" anchor="t">
            <a:spAutoFit/>
          </a:bodyPr>
          <a:lstStyle/>
          <a:p>
            <a:pPr marL="754559" lvl="1" indent="-377280" algn="l">
              <a:lnSpc>
                <a:spcPts val="3984"/>
              </a:lnSpc>
              <a:buFont typeface="Arial"/>
              <a:buChar char="•"/>
            </a:pPr>
            <a:r>
              <a:rPr lang="en-US" sz="3494" spc="76" dirty="0">
                <a:solidFill>
                  <a:srgbClr val="000000"/>
                </a:solidFill>
                <a:latin typeface="Dumondi Condensed"/>
                <a:ea typeface="Dumondi Condensed"/>
                <a:cs typeface="Dumondi Condensed"/>
                <a:sym typeface="Dumondi Condensed"/>
              </a:rPr>
              <a:t>Tracks KPIs, identifies trends, and drives decisions.</a:t>
            </a:r>
          </a:p>
        </p:txBody>
      </p:sp>
      <p:sp>
        <p:nvSpPr>
          <p:cNvPr id="36" name="TextBox 36">
            <a:extLst>
              <a:ext uri="{FF2B5EF4-FFF2-40B4-BE49-F238E27FC236}">
                <a16:creationId xmlns:a16="http://schemas.microsoft.com/office/drawing/2014/main" id="{C609B8B7-2061-BFA8-C911-79427169DEB0}"/>
              </a:ext>
            </a:extLst>
          </p:cNvPr>
          <p:cNvSpPr txBox="1"/>
          <p:nvPr/>
        </p:nvSpPr>
        <p:spPr>
          <a:xfrm>
            <a:off x="1419297" y="6736973"/>
            <a:ext cx="6247117" cy="565647"/>
          </a:xfrm>
          <a:prstGeom prst="rect">
            <a:avLst/>
          </a:prstGeom>
        </p:spPr>
        <p:txBody>
          <a:bodyPr lIns="0" tIns="0" rIns="0" bIns="0" rtlCol="0" anchor="t">
            <a:spAutoFit/>
          </a:bodyPr>
          <a:lstStyle/>
          <a:p>
            <a:pPr algn="ctr">
              <a:lnSpc>
                <a:spcPts val="4522"/>
              </a:lnSpc>
              <a:spcBef>
                <a:spcPct val="0"/>
              </a:spcBef>
            </a:pPr>
            <a:r>
              <a:rPr lang="en-US" sz="3230" b="1" dirty="0">
                <a:solidFill>
                  <a:srgbClr val="000000"/>
                </a:solidFill>
                <a:latin typeface="29LT Adir Bold"/>
                <a:ea typeface="29LT Adir Bold"/>
                <a:cs typeface="29LT Adir Bold"/>
                <a:sym typeface="29LT Adir Bold"/>
              </a:rPr>
              <a:t>Scope of the Project:</a:t>
            </a:r>
          </a:p>
        </p:txBody>
      </p:sp>
      <p:sp>
        <p:nvSpPr>
          <p:cNvPr id="37" name="TextBox 37">
            <a:extLst>
              <a:ext uri="{FF2B5EF4-FFF2-40B4-BE49-F238E27FC236}">
                <a16:creationId xmlns:a16="http://schemas.microsoft.com/office/drawing/2014/main" id="{FE2D0640-5B47-BC9D-3FE9-AD32CE5547EA}"/>
              </a:ext>
            </a:extLst>
          </p:cNvPr>
          <p:cNvSpPr txBox="1"/>
          <p:nvPr/>
        </p:nvSpPr>
        <p:spPr>
          <a:xfrm>
            <a:off x="2655105" y="7270948"/>
            <a:ext cx="14410874" cy="1545038"/>
          </a:xfrm>
          <a:prstGeom prst="rect">
            <a:avLst/>
          </a:prstGeom>
        </p:spPr>
        <p:txBody>
          <a:bodyPr wrap="square" lIns="0" tIns="0" rIns="0" bIns="0" rtlCol="0" anchor="t">
            <a:spAutoFit/>
          </a:bodyPr>
          <a:lstStyle/>
          <a:p>
            <a:pPr marL="754559" lvl="1" indent="-377280" algn="l">
              <a:lnSpc>
                <a:spcPts val="3984"/>
              </a:lnSpc>
              <a:buFont typeface="Arial"/>
              <a:buChar char="•"/>
            </a:pPr>
            <a:r>
              <a:rPr lang="en-US" sz="3494" spc="76" dirty="0">
                <a:solidFill>
                  <a:srgbClr val="000000"/>
                </a:solidFill>
                <a:latin typeface="Dumondi Condensed"/>
                <a:ea typeface="Dumondi Condensed"/>
                <a:cs typeface="Dumondi Condensed"/>
                <a:sym typeface="Dumondi Condensed"/>
              </a:rPr>
              <a:t>Create a Financial dashboard to analyze trends, monitor revenue, and evaluate performance.</a:t>
            </a:r>
          </a:p>
          <a:p>
            <a:pPr marL="754559" lvl="1" indent="-377280" algn="l">
              <a:lnSpc>
                <a:spcPts val="3984"/>
              </a:lnSpc>
              <a:buFont typeface="Arial"/>
              <a:buChar char="•"/>
            </a:pPr>
            <a:r>
              <a:rPr lang="en-US" sz="3494" spc="76" dirty="0">
                <a:solidFill>
                  <a:srgbClr val="000000"/>
                </a:solidFill>
                <a:latin typeface="Dumondi Condensed"/>
                <a:ea typeface="Dumondi Condensed"/>
                <a:cs typeface="Dumondi Condensed"/>
                <a:sym typeface="Dumondi Condensed"/>
              </a:rPr>
              <a:t>Provide actionable insights to optimize strategies.</a:t>
            </a:r>
          </a:p>
          <a:p>
            <a:pPr algn="l">
              <a:lnSpc>
                <a:spcPts val="3984"/>
              </a:lnSpc>
            </a:pPr>
            <a:endParaRPr lang="en-US" sz="3494" spc="76" dirty="0">
              <a:solidFill>
                <a:srgbClr val="000000"/>
              </a:solidFill>
              <a:latin typeface="Dumondi Condensed"/>
              <a:ea typeface="Dumondi Condensed"/>
              <a:cs typeface="Dumondi Condensed"/>
              <a:sym typeface="Dumondi Condensed"/>
            </a:endParaRPr>
          </a:p>
        </p:txBody>
      </p:sp>
    </p:spTree>
    <p:extLst>
      <p:ext uri="{BB962C8B-B14F-4D97-AF65-F5344CB8AC3E}">
        <p14:creationId xmlns:p14="http://schemas.microsoft.com/office/powerpoint/2010/main" val="1101672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C1A99A-8BD8-78C6-A94C-9FEE43AF5F51}"/>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84C011E5-9872-C5CD-82A5-98AAC2BAE8AB}"/>
              </a:ext>
            </a:extLst>
          </p:cNvPr>
          <p:cNvGrpSpPr/>
          <p:nvPr/>
        </p:nvGrpSpPr>
        <p:grpSpPr>
          <a:xfrm>
            <a:off x="17065979" y="2661221"/>
            <a:ext cx="2241710" cy="2241710"/>
            <a:chOff x="0" y="0"/>
            <a:chExt cx="812800" cy="812800"/>
          </a:xfrm>
        </p:grpSpPr>
        <p:sp>
          <p:nvSpPr>
            <p:cNvPr id="3" name="Freeform 3">
              <a:extLst>
                <a:ext uri="{FF2B5EF4-FFF2-40B4-BE49-F238E27FC236}">
                  <a16:creationId xmlns:a16="http://schemas.microsoft.com/office/drawing/2014/main" id="{C5B88B0C-E825-52E2-42F0-1E88B5A6535B}"/>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45EE9"/>
            </a:solidFill>
          </p:spPr>
        </p:sp>
        <p:sp>
          <p:nvSpPr>
            <p:cNvPr id="4" name="TextBox 4">
              <a:extLst>
                <a:ext uri="{FF2B5EF4-FFF2-40B4-BE49-F238E27FC236}">
                  <a16:creationId xmlns:a16="http://schemas.microsoft.com/office/drawing/2014/main" id="{6E384ACF-8643-2198-E350-134F0A01E93B}"/>
                </a:ext>
              </a:extLst>
            </p:cNvPr>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5" name="Group 5">
            <a:extLst>
              <a:ext uri="{FF2B5EF4-FFF2-40B4-BE49-F238E27FC236}">
                <a16:creationId xmlns:a16="http://schemas.microsoft.com/office/drawing/2014/main" id="{C87257DF-1402-A4E7-1794-9FC6F4958449}"/>
              </a:ext>
            </a:extLst>
          </p:cNvPr>
          <p:cNvGrpSpPr/>
          <p:nvPr/>
        </p:nvGrpSpPr>
        <p:grpSpPr>
          <a:xfrm rot="-10106257">
            <a:off x="-1043385" y="-1368934"/>
            <a:ext cx="4144169" cy="4144169"/>
            <a:chOff x="0" y="0"/>
            <a:chExt cx="812800" cy="812800"/>
          </a:xfrm>
        </p:grpSpPr>
        <p:sp>
          <p:nvSpPr>
            <p:cNvPr id="6" name="Freeform 6">
              <a:extLst>
                <a:ext uri="{FF2B5EF4-FFF2-40B4-BE49-F238E27FC236}">
                  <a16:creationId xmlns:a16="http://schemas.microsoft.com/office/drawing/2014/main" id="{F73D6E84-7E7E-1F9C-6572-27AB77188746}"/>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27354"/>
            </a:solidFill>
          </p:spPr>
        </p:sp>
        <p:sp>
          <p:nvSpPr>
            <p:cNvPr id="7" name="TextBox 7">
              <a:extLst>
                <a:ext uri="{FF2B5EF4-FFF2-40B4-BE49-F238E27FC236}">
                  <a16:creationId xmlns:a16="http://schemas.microsoft.com/office/drawing/2014/main" id="{5BE2881A-5E86-1DE5-CB6A-DADB75C86594}"/>
                </a:ext>
              </a:extLst>
            </p:cNvPr>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8" name="Group 8">
            <a:extLst>
              <a:ext uri="{FF2B5EF4-FFF2-40B4-BE49-F238E27FC236}">
                <a16:creationId xmlns:a16="http://schemas.microsoft.com/office/drawing/2014/main" id="{B2ED712D-B7E7-67D6-E528-ED94767F570B}"/>
              </a:ext>
            </a:extLst>
          </p:cNvPr>
          <p:cNvGrpSpPr/>
          <p:nvPr/>
        </p:nvGrpSpPr>
        <p:grpSpPr>
          <a:xfrm>
            <a:off x="881816" y="703151"/>
            <a:ext cx="16313792" cy="7966236"/>
            <a:chOff x="0" y="0"/>
            <a:chExt cx="18758712" cy="9160122"/>
          </a:xfrm>
        </p:grpSpPr>
        <p:sp>
          <p:nvSpPr>
            <p:cNvPr id="9" name="Freeform 9">
              <a:extLst>
                <a:ext uri="{FF2B5EF4-FFF2-40B4-BE49-F238E27FC236}">
                  <a16:creationId xmlns:a16="http://schemas.microsoft.com/office/drawing/2014/main" id="{A75BF7E9-213F-B5AD-6907-8367E60ED705}"/>
                </a:ext>
              </a:extLst>
            </p:cNvPr>
            <p:cNvSpPr/>
            <p:nvPr/>
          </p:nvSpPr>
          <p:spPr>
            <a:xfrm>
              <a:off x="31750" y="31750"/>
              <a:ext cx="18695212" cy="9096621"/>
            </a:xfrm>
            <a:custGeom>
              <a:avLst/>
              <a:gdLst/>
              <a:ahLst/>
              <a:cxnLst/>
              <a:rect l="l" t="t" r="r" b="b"/>
              <a:pathLst>
                <a:path w="18695212" h="9096621">
                  <a:moveTo>
                    <a:pt x="18602502" y="9096621"/>
                  </a:moveTo>
                  <a:lnTo>
                    <a:pt x="92710" y="9096621"/>
                  </a:lnTo>
                  <a:cubicBezTo>
                    <a:pt x="41910" y="9096621"/>
                    <a:pt x="0" y="9054712"/>
                    <a:pt x="0" y="9003912"/>
                  </a:cubicBezTo>
                  <a:lnTo>
                    <a:pt x="0" y="92710"/>
                  </a:lnTo>
                  <a:cubicBezTo>
                    <a:pt x="0" y="41910"/>
                    <a:pt x="41910" y="0"/>
                    <a:pt x="92710" y="0"/>
                  </a:cubicBezTo>
                  <a:lnTo>
                    <a:pt x="18601232" y="0"/>
                  </a:lnTo>
                  <a:cubicBezTo>
                    <a:pt x="18652032" y="0"/>
                    <a:pt x="18693943" y="41910"/>
                    <a:pt x="18693943" y="92710"/>
                  </a:cubicBezTo>
                  <a:lnTo>
                    <a:pt x="18693943" y="9002642"/>
                  </a:lnTo>
                  <a:cubicBezTo>
                    <a:pt x="18695212" y="9054712"/>
                    <a:pt x="18653302" y="9096621"/>
                    <a:pt x="18602502" y="9096621"/>
                  </a:cubicBezTo>
                  <a:close/>
                </a:path>
              </a:pathLst>
            </a:custGeom>
            <a:solidFill>
              <a:srgbClr val="FFFFFF"/>
            </a:solidFill>
          </p:spPr>
        </p:sp>
        <p:sp>
          <p:nvSpPr>
            <p:cNvPr id="10" name="Freeform 10">
              <a:extLst>
                <a:ext uri="{FF2B5EF4-FFF2-40B4-BE49-F238E27FC236}">
                  <a16:creationId xmlns:a16="http://schemas.microsoft.com/office/drawing/2014/main" id="{5C853D64-1279-EF16-8CD7-0FE462BD9A99}"/>
                </a:ext>
              </a:extLst>
            </p:cNvPr>
            <p:cNvSpPr/>
            <p:nvPr/>
          </p:nvSpPr>
          <p:spPr>
            <a:xfrm>
              <a:off x="0" y="0"/>
              <a:ext cx="18758712" cy="9160121"/>
            </a:xfrm>
            <a:custGeom>
              <a:avLst/>
              <a:gdLst/>
              <a:ahLst/>
              <a:cxnLst/>
              <a:rect l="l" t="t" r="r" b="b"/>
              <a:pathLst>
                <a:path w="18758712" h="9160121">
                  <a:moveTo>
                    <a:pt x="18634252" y="59690"/>
                  </a:moveTo>
                  <a:cubicBezTo>
                    <a:pt x="18669812" y="59690"/>
                    <a:pt x="18699021" y="88900"/>
                    <a:pt x="18699021" y="124460"/>
                  </a:cubicBezTo>
                  <a:lnTo>
                    <a:pt x="18699021" y="9035662"/>
                  </a:lnTo>
                  <a:cubicBezTo>
                    <a:pt x="18699021" y="9071221"/>
                    <a:pt x="18669812" y="9100431"/>
                    <a:pt x="18634252" y="9100431"/>
                  </a:cubicBezTo>
                  <a:lnTo>
                    <a:pt x="124460" y="9100431"/>
                  </a:lnTo>
                  <a:cubicBezTo>
                    <a:pt x="88900" y="9100431"/>
                    <a:pt x="59690" y="9071221"/>
                    <a:pt x="59690" y="9035662"/>
                  </a:cubicBezTo>
                  <a:lnTo>
                    <a:pt x="59690" y="124460"/>
                  </a:lnTo>
                  <a:cubicBezTo>
                    <a:pt x="59690" y="88900"/>
                    <a:pt x="88900" y="59690"/>
                    <a:pt x="124460" y="59690"/>
                  </a:cubicBezTo>
                  <a:lnTo>
                    <a:pt x="18634252" y="59690"/>
                  </a:lnTo>
                  <a:moveTo>
                    <a:pt x="18634252" y="0"/>
                  </a:moveTo>
                  <a:lnTo>
                    <a:pt x="124460" y="0"/>
                  </a:lnTo>
                  <a:cubicBezTo>
                    <a:pt x="55880" y="0"/>
                    <a:pt x="0" y="55880"/>
                    <a:pt x="0" y="124460"/>
                  </a:cubicBezTo>
                  <a:lnTo>
                    <a:pt x="0" y="9035662"/>
                  </a:lnTo>
                  <a:cubicBezTo>
                    <a:pt x="0" y="9104242"/>
                    <a:pt x="55880" y="9160121"/>
                    <a:pt x="124460" y="9160121"/>
                  </a:cubicBezTo>
                  <a:lnTo>
                    <a:pt x="18634252" y="9160121"/>
                  </a:lnTo>
                  <a:cubicBezTo>
                    <a:pt x="18702832" y="9160121"/>
                    <a:pt x="18758712" y="9104242"/>
                    <a:pt x="18758712" y="9035662"/>
                  </a:cubicBezTo>
                  <a:lnTo>
                    <a:pt x="18758712" y="124460"/>
                  </a:lnTo>
                  <a:cubicBezTo>
                    <a:pt x="18758712" y="55880"/>
                    <a:pt x="18702832" y="0"/>
                    <a:pt x="18634252" y="0"/>
                  </a:cubicBezTo>
                  <a:close/>
                </a:path>
              </a:pathLst>
            </a:custGeom>
            <a:solidFill>
              <a:srgbClr val="191919"/>
            </a:solidFill>
          </p:spPr>
        </p:sp>
      </p:grpSp>
      <p:grpSp>
        <p:nvGrpSpPr>
          <p:cNvPr id="11" name="Group 11">
            <a:extLst>
              <a:ext uri="{FF2B5EF4-FFF2-40B4-BE49-F238E27FC236}">
                <a16:creationId xmlns:a16="http://schemas.microsoft.com/office/drawing/2014/main" id="{8D2630ED-31B8-BE60-1C08-0E459A4C8EAE}"/>
              </a:ext>
            </a:extLst>
          </p:cNvPr>
          <p:cNvGrpSpPr/>
          <p:nvPr/>
        </p:nvGrpSpPr>
        <p:grpSpPr>
          <a:xfrm>
            <a:off x="14588821" y="1341534"/>
            <a:ext cx="1154593" cy="321067"/>
            <a:chOff x="0" y="0"/>
            <a:chExt cx="1539457" cy="428090"/>
          </a:xfrm>
        </p:grpSpPr>
        <p:grpSp>
          <p:nvGrpSpPr>
            <p:cNvPr id="12" name="Group 12">
              <a:extLst>
                <a:ext uri="{FF2B5EF4-FFF2-40B4-BE49-F238E27FC236}">
                  <a16:creationId xmlns:a16="http://schemas.microsoft.com/office/drawing/2014/main" id="{CEBCF52E-AF43-EDF7-B06E-8FB4DC0608F9}"/>
                </a:ext>
              </a:extLst>
            </p:cNvPr>
            <p:cNvGrpSpPr/>
            <p:nvPr/>
          </p:nvGrpSpPr>
          <p:grpSpPr>
            <a:xfrm>
              <a:off x="0" y="0"/>
              <a:ext cx="428090" cy="428090"/>
              <a:chOff x="0" y="0"/>
              <a:chExt cx="812800" cy="812800"/>
            </a:xfrm>
          </p:grpSpPr>
          <p:sp>
            <p:nvSpPr>
              <p:cNvPr id="13" name="Freeform 13">
                <a:extLst>
                  <a:ext uri="{FF2B5EF4-FFF2-40B4-BE49-F238E27FC236}">
                    <a16:creationId xmlns:a16="http://schemas.microsoft.com/office/drawing/2014/main" id="{E007CA6D-880F-7471-FE9D-6F006ED4CD6E}"/>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5C853"/>
              </a:solidFill>
            </p:spPr>
          </p:sp>
          <p:sp>
            <p:nvSpPr>
              <p:cNvPr id="14" name="TextBox 14">
                <a:extLst>
                  <a:ext uri="{FF2B5EF4-FFF2-40B4-BE49-F238E27FC236}">
                    <a16:creationId xmlns:a16="http://schemas.microsoft.com/office/drawing/2014/main" id="{86609BAF-6A7D-C738-72B4-72B32DF7220F}"/>
                  </a:ext>
                </a:extLst>
              </p:cNvPr>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15" name="Group 15">
              <a:extLst>
                <a:ext uri="{FF2B5EF4-FFF2-40B4-BE49-F238E27FC236}">
                  <a16:creationId xmlns:a16="http://schemas.microsoft.com/office/drawing/2014/main" id="{19197172-318A-47B9-B1EC-6D5AA6FBA8E4}"/>
                </a:ext>
              </a:extLst>
            </p:cNvPr>
            <p:cNvGrpSpPr/>
            <p:nvPr/>
          </p:nvGrpSpPr>
          <p:grpSpPr>
            <a:xfrm>
              <a:off x="556206" y="0"/>
              <a:ext cx="428090" cy="428090"/>
              <a:chOff x="0" y="0"/>
              <a:chExt cx="812800" cy="812800"/>
            </a:xfrm>
          </p:grpSpPr>
          <p:sp>
            <p:nvSpPr>
              <p:cNvPr id="16" name="Freeform 16">
                <a:extLst>
                  <a:ext uri="{FF2B5EF4-FFF2-40B4-BE49-F238E27FC236}">
                    <a16:creationId xmlns:a16="http://schemas.microsoft.com/office/drawing/2014/main" id="{D655CF52-FE79-9979-42E1-178DD1D7D47A}"/>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27354"/>
              </a:solidFill>
            </p:spPr>
          </p:sp>
          <p:sp>
            <p:nvSpPr>
              <p:cNvPr id="17" name="TextBox 17">
                <a:extLst>
                  <a:ext uri="{FF2B5EF4-FFF2-40B4-BE49-F238E27FC236}">
                    <a16:creationId xmlns:a16="http://schemas.microsoft.com/office/drawing/2014/main" id="{0FC8B8CC-FAC1-3278-4E59-0016C35F0966}"/>
                  </a:ext>
                </a:extLst>
              </p:cNvPr>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18" name="Group 18">
              <a:extLst>
                <a:ext uri="{FF2B5EF4-FFF2-40B4-BE49-F238E27FC236}">
                  <a16:creationId xmlns:a16="http://schemas.microsoft.com/office/drawing/2014/main" id="{AD2B613C-F77F-5D9E-042F-4BD2B1E55193}"/>
                </a:ext>
              </a:extLst>
            </p:cNvPr>
            <p:cNvGrpSpPr/>
            <p:nvPr/>
          </p:nvGrpSpPr>
          <p:grpSpPr>
            <a:xfrm>
              <a:off x="1111367" y="0"/>
              <a:ext cx="428090" cy="428090"/>
              <a:chOff x="0" y="0"/>
              <a:chExt cx="812800" cy="812800"/>
            </a:xfrm>
          </p:grpSpPr>
          <p:sp>
            <p:nvSpPr>
              <p:cNvPr id="19" name="Freeform 19">
                <a:extLst>
                  <a:ext uri="{FF2B5EF4-FFF2-40B4-BE49-F238E27FC236}">
                    <a16:creationId xmlns:a16="http://schemas.microsoft.com/office/drawing/2014/main" id="{DDDDEED8-00B6-C8A4-8AD4-9B76403136E4}"/>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45EE9"/>
              </a:solidFill>
            </p:spPr>
          </p:sp>
          <p:sp>
            <p:nvSpPr>
              <p:cNvPr id="20" name="TextBox 20">
                <a:extLst>
                  <a:ext uri="{FF2B5EF4-FFF2-40B4-BE49-F238E27FC236}">
                    <a16:creationId xmlns:a16="http://schemas.microsoft.com/office/drawing/2014/main" id="{D9111939-F815-0930-558F-4ABC451CB5FA}"/>
                  </a:ext>
                </a:extLst>
              </p:cNvPr>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sp>
        <p:nvSpPr>
          <p:cNvPr id="21" name="TextBox 21">
            <a:extLst>
              <a:ext uri="{FF2B5EF4-FFF2-40B4-BE49-F238E27FC236}">
                <a16:creationId xmlns:a16="http://schemas.microsoft.com/office/drawing/2014/main" id="{68DDC2AC-1DD2-9815-3A4B-CF5768386435}"/>
              </a:ext>
            </a:extLst>
          </p:cNvPr>
          <p:cNvSpPr txBox="1"/>
          <p:nvPr/>
        </p:nvSpPr>
        <p:spPr>
          <a:xfrm>
            <a:off x="1828801" y="876300"/>
            <a:ext cx="12880340" cy="1229760"/>
          </a:xfrm>
          <a:prstGeom prst="rect">
            <a:avLst/>
          </a:prstGeom>
        </p:spPr>
        <p:txBody>
          <a:bodyPr wrap="square" lIns="0" tIns="0" rIns="0" bIns="0" rtlCol="0" anchor="t">
            <a:spAutoFit/>
          </a:bodyPr>
          <a:lstStyle/>
          <a:p>
            <a:pPr algn="ctr">
              <a:lnSpc>
                <a:spcPts val="10292"/>
              </a:lnSpc>
              <a:spcBef>
                <a:spcPct val="0"/>
              </a:spcBef>
            </a:pPr>
            <a:r>
              <a:rPr lang="en-US" sz="7200" b="1" dirty="0">
                <a:latin typeface="Asap Condensed Bold" panose="020B0604020202020204" charset="0"/>
                <a:ea typeface="Calibri" panose="020F0502020204030204" pitchFamily="34" charset="0"/>
                <a:cs typeface="Times New Roman" panose="02020603050405020304" pitchFamily="18" charset="0"/>
                <a:sym typeface="Balabeloo"/>
              </a:rPr>
              <a:t>Financial Forecasting</a:t>
            </a:r>
            <a:endParaRPr lang="en-US" sz="7200" u="none" strike="noStrike" dirty="0">
              <a:latin typeface="Asap Condensed Bold" panose="020B0604020202020204" charset="0"/>
              <a:ea typeface="Balabeloo"/>
              <a:cs typeface="Balabeloo"/>
              <a:sym typeface="Balabeloo"/>
            </a:endParaRPr>
          </a:p>
        </p:txBody>
      </p:sp>
      <p:sp>
        <p:nvSpPr>
          <p:cNvPr id="22" name="TextBox 22">
            <a:extLst>
              <a:ext uri="{FF2B5EF4-FFF2-40B4-BE49-F238E27FC236}">
                <a16:creationId xmlns:a16="http://schemas.microsoft.com/office/drawing/2014/main" id="{0C2E5540-289C-C33C-071C-CAC1FF7B8907}"/>
              </a:ext>
            </a:extLst>
          </p:cNvPr>
          <p:cNvSpPr txBox="1"/>
          <p:nvPr/>
        </p:nvSpPr>
        <p:spPr>
          <a:xfrm>
            <a:off x="1666670" y="3759276"/>
            <a:ext cx="15104107" cy="3975447"/>
          </a:xfrm>
          <a:prstGeom prst="rect">
            <a:avLst/>
          </a:prstGeom>
        </p:spPr>
        <p:txBody>
          <a:bodyPr wrap="square" lIns="0" tIns="0" rIns="0" bIns="0" rtlCol="0" anchor="t">
            <a:spAutoFit/>
          </a:bodyPr>
          <a:lstStyle/>
          <a:p>
            <a:pPr marL="0" lvl="1" indent="0">
              <a:lnSpc>
                <a:spcPts val="4453"/>
              </a:lnSpc>
              <a:spcBef>
                <a:spcPct val="0"/>
              </a:spcBef>
            </a:pPr>
            <a:r>
              <a:rPr lang="en-US" sz="3200" u="sng" dirty="0">
                <a:latin typeface="Dumondi Condensed" panose="020B0604020202020204" charset="-34"/>
                <a:ea typeface="Balsamiq Sans Bold"/>
                <a:cs typeface="Dumondi Condensed" panose="020B0604020202020204" charset="-34"/>
                <a:sym typeface="Balsamiq Sans Bold"/>
              </a:rPr>
              <a:t>Using Power BI for financial forecasting, the process includes:</a:t>
            </a:r>
          </a:p>
          <a:p>
            <a:pPr marL="514350" lvl="1" indent="-514350">
              <a:lnSpc>
                <a:spcPts val="4453"/>
              </a:lnSpc>
              <a:spcBef>
                <a:spcPct val="0"/>
              </a:spcBef>
              <a:buAutoNum type="arabicPeriod"/>
            </a:pPr>
            <a:r>
              <a:rPr lang="en-US" sz="3200" u="sng" dirty="0">
                <a:latin typeface="Dumondi Condensed" panose="020B0604020202020204" charset="-34"/>
                <a:ea typeface="Balsamiq Sans Bold"/>
                <a:cs typeface="Dumondi Condensed" panose="020B0604020202020204" charset="-34"/>
                <a:sym typeface="Balsamiq Sans Bold"/>
              </a:rPr>
              <a:t>Importing Historical Data</a:t>
            </a:r>
            <a:r>
              <a:rPr lang="en-US" sz="3200" dirty="0">
                <a:latin typeface="Dumondi Condensed" panose="020B0604020202020204" charset="-34"/>
                <a:ea typeface="Balsamiq Sans Bold"/>
                <a:cs typeface="Dumondi Condensed" panose="020B0604020202020204" charset="-34"/>
                <a:sym typeface="Balsamiq Sans Bold"/>
              </a:rPr>
              <a:t>: Bringing in data that contains past financial performance.</a:t>
            </a:r>
          </a:p>
          <a:p>
            <a:pPr marL="514350" lvl="1" indent="-514350">
              <a:lnSpc>
                <a:spcPts val="4453"/>
              </a:lnSpc>
              <a:spcBef>
                <a:spcPct val="0"/>
              </a:spcBef>
              <a:buAutoNum type="arabicPeriod"/>
            </a:pPr>
            <a:r>
              <a:rPr lang="en-US" sz="3200" u="sng" dirty="0">
                <a:latin typeface="Dumondi Condensed" panose="020B0604020202020204" charset="-34"/>
                <a:ea typeface="Balsamiq Sans Bold"/>
                <a:cs typeface="Dumondi Condensed" panose="020B0604020202020204" charset="-34"/>
                <a:sym typeface="Balsamiq Sans Bold"/>
              </a:rPr>
              <a:t>Temporal Analysis: </a:t>
            </a:r>
            <a:r>
              <a:rPr lang="en-US" sz="3200" dirty="0">
                <a:latin typeface="Dumondi Condensed" panose="020B0604020202020204" charset="-34"/>
                <a:ea typeface="Balsamiq Sans Bold"/>
                <a:cs typeface="Dumondi Condensed" panose="020B0604020202020204" charset="-34"/>
                <a:sym typeface="Balsamiq Sans Bold"/>
              </a:rPr>
              <a:t>Applying a time-based analysis, often using a line chart where the time dimension (e.g., months) is displayed on the x-axis. This time series allows for continuous visualization of data trends over time.</a:t>
            </a:r>
          </a:p>
          <a:p>
            <a:pPr marL="514350" lvl="1" indent="-514350">
              <a:lnSpc>
                <a:spcPts val="4453"/>
              </a:lnSpc>
              <a:spcBef>
                <a:spcPct val="0"/>
              </a:spcBef>
              <a:buAutoNum type="arabicPeriod"/>
            </a:pPr>
            <a:r>
              <a:rPr lang="en-US" sz="3200" u="sng" dirty="0">
                <a:latin typeface="Dumondi Condensed" panose="020B0604020202020204" charset="-34"/>
                <a:ea typeface="Balsamiq Sans Bold"/>
                <a:cs typeface="Dumondi Condensed" panose="020B0604020202020204" charset="-34"/>
                <a:sym typeface="Balsamiq Sans Bold"/>
              </a:rPr>
              <a:t>Aggregated Measures: </a:t>
            </a:r>
            <a:r>
              <a:rPr lang="en-US" sz="3200" dirty="0">
                <a:latin typeface="Dumondi Condensed" panose="020B0604020202020204" charset="-34"/>
                <a:ea typeface="Balsamiq Sans Bold"/>
                <a:cs typeface="Dumondi Condensed" panose="020B0604020202020204" charset="-34"/>
                <a:sym typeface="Balsamiq Sans Bold"/>
              </a:rPr>
              <a:t>Plotting measures such as revenue or profit on the y-axis, which can then be forecasted to predict future values based on historical patterns.</a:t>
            </a:r>
          </a:p>
          <a:p>
            <a:pPr marL="377279" lvl="1">
              <a:lnSpc>
                <a:spcPts val="3984"/>
              </a:lnSpc>
            </a:pPr>
            <a:r>
              <a:rPr lang="en-US" sz="3200" spc="76" dirty="0">
                <a:latin typeface="Dumondi Condensed" panose="020B0604020202020204" charset="-34"/>
                <a:ea typeface="Dumondi Condensed"/>
                <a:cs typeface="Dumondi Condensed" panose="020B0604020202020204" charset="-34"/>
                <a:sym typeface="Dumondi Condensed"/>
              </a:rPr>
              <a:t>.</a:t>
            </a:r>
          </a:p>
        </p:txBody>
      </p:sp>
      <p:pic>
        <p:nvPicPr>
          <p:cNvPr id="23" name="Picture 23">
            <a:extLst>
              <a:ext uri="{FF2B5EF4-FFF2-40B4-BE49-F238E27FC236}">
                <a16:creationId xmlns:a16="http://schemas.microsoft.com/office/drawing/2014/main" id="{0B319C3D-B9DC-D4DD-00F2-122511A36F2A}"/>
              </a:ext>
            </a:extLst>
          </p:cNvPr>
          <p:cNvPicPr>
            <a:picLocks noChangeAspect="1"/>
          </p:cNvPicPr>
          <p:nvPr/>
        </p:nvPicPr>
        <p:blipFill>
          <a:blip r:embed="rId2"/>
          <a:srcRect/>
          <a:stretch>
            <a:fillRect/>
          </a:stretch>
        </p:blipFill>
        <p:spPr>
          <a:xfrm>
            <a:off x="-3097113" y="6603566"/>
            <a:ext cx="5724606" cy="5259821"/>
          </a:xfrm>
          <a:prstGeom prst="rect">
            <a:avLst/>
          </a:prstGeom>
        </p:spPr>
      </p:pic>
      <p:grpSp>
        <p:nvGrpSpPr>
          <p:cNvPr id="24" name="Group 24">
            <a:extLst>
              <a:ext uri="{FF2B5EF4-FFF2-40B4-BE49-F238E27FC236}">
                <a16:creationId xmlns:a16="http://schemas.microsoft.com/office/drawing/2014/main" id="{AA1B7902-8941-D901-0C24-A65996CF5D50}"/>
              </a:ext>
            </a:extLst>
          </p:cNvPr>
          <p:cNvGrpSpPr/>
          <p:nvPr/>
        </p:nvGrpSpPr>
        <p:grpSpPr>
          <a:xfrm>
            <a:off x="16980938" y="6163223"/>
            <a:ext cx="1023862" cy="1023862"/>
            <a:chOff x="0" y="0"/>
            <a:chExt cx="812800" cy="812800"/>
          </a:xfrm>
        </p:grpSpPr>
        <p:sp>
          <p:nvSpPr>
            <p:cNvPr id="25" name="Freeform 25">
              <a:extLst>
                <a:ext uri="{FF2B5EF4-FFF2-40B4-BE49-F238E27FC236}">
                  <a16:creationId xmlns:a16="http://schemas.microsoft.com/office/drawing/2014/main" id="{DCBE9B80-EA6F-1ABE-E5C7-14EA45A69070}"/>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27354"/>
            </a:solidFill>
          </p:spPr>
        </p:sp>
        <p:sp>
          <p:nvSpPr>
            <p:cNvPr id="26" name="TextBox 26">
              <a:extLst>
                <a:ext uri="{FF2B5EF4-FFF2-40B4-BE49-F238E27FC236}">
                  <a16:creationId xmlns:a16="http://schemas.microsoft.com/office/drawing/2014/main" id="{028D66B9-5025-58A2-21C5-0114A1C1DF4D}"/>
                </a:ext>
              </a:extLst>
            </p:cNvPr>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27" name="Group 27">
            <a:extLst>
              <a:ext uri="{FF2B5EF4-FFF2-40B4-BE49-F238E27FC236}">
                <a16:creationId xmlns:a16="http://schemas.microsoft.com/office/drawing/2014/main" id="{92331836-272E-1DEE-35C7-9B76A12E43A5}"/>
              </a:ext>
            </a:extLst>
          </p:cNvPr>
          <p:cNvGrpSpPr/>
          <p:nvPr/>
        </p:nvGrpSpPr>
        <p:grpSpPr>
          <a:xfrm rot="-10106257">
            <a:off x="3546310" y="302040"/>
            <a:ext cx="802223" cy="802223"/>
            <a:chOff x="0" y="0"/>
            <a:chExt cx="812800" cy="812800"/>
          </a:xfrm>
        </p:grpSpPr>
        <p:sp>
          <p:nvSpPr>
            <p:cNvPr id="28" name="Freeform 28">
              <a:extLst>
                <a:ext uri="{FF2B5EF4-FFF2-40B4-BE49-F238E27FC236}">
                  <a16:creationId xmlns:a16="http://schemas.microsoft.com/office/drawing/2014/main" id="{D3E5E009-54D2-155F-63B8-B6C2DDCA95B5}"/>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45EE9"/>
            </a:solidFill>
          </p:spPr>
        </p:sp>
        <p:sp>
          <p:nvSpPr>
            <p:cNvPr id="29" name="TextBox 29">
              <a:extLst>
                <a:ext uri="{FF2B5EF4-FFF2-40B4-BE49-F238E27FC236}">
                  <a16:creationId xmlns:a16="http://schemas.microsoft.com/office/drawing/2014/main" id="{663EAB5C-FB4B-4C06-0655-C5BE04F7A076}"/>
                </a:ext>
              </a:extLst>
            </p:cNvPr>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30" name="Group 30">
            <a:extLst>
              <a:ext uri="{FF2B5EF4-FFF2-40B4-BE49-F238E27FC236}">
                <a16:creationId xmlns:a16="http://schemas.microsoft.com/office/drawing/2014/main" id="{5B3DE87D-737B-3357-172A-855767137F6F}"/>
              </a:ext>
            </a:extLst>
          </p:cNvPr>
          <p:cNvGrpSpPr/>
          <p:nvPr/>
        </p:nvGrpSpPr>
        <p:grpSpPr>
          <a:xfrm>
            <a:off x="15166117" y="7639523"/>
            <a:ext cx="3629641" cy="3629641"/>
            <a:chOff x="0" y="0"/>
            <a:chExt cx="812800" cy="812800"/>
          </a:xfrm>
        </p:grpSpPr>
        <p:sp>
          <p:nvSpPr>
            <p:cNvPr id="31" name="Freeform 31">
              <a:extLst>
                <a:ext uri="{FF2B5EF4-FFF2-40B4-BE49-F238E27FC236}">
                  <a16:creationId xmlns:a16="http://schemas.microsoft.com/office/drawing/2014/main" id="{12F47F33-ED6F-CEAF-DF80-903D9623D62E}"/>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5C853"/>
            </a:solidFill>
          </p:spPr>
        </p:sp>
        <p:sp>
          <p:nvSpPr>
            <p:cNvPr id="32" name="TextBox 32">
              <a:extLst>
                <a:ext uri="{FF2B5EF4-FFF2-40B4-BE49-F238E27FC236}">
                  <a16:creationId xmlns:a16="http://schemas.microsoft.com/office/drawing/2014/main" id="{358BC524-7C98-FE83-5465-E3BC008F1DA9}"/>
                </a:ext>
              </a:extLst>
            </p:cNvPr>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sp>
        <p:nvSpPr>
          <p:cNvPr id="33" name="TextBox 33">
            <a:extLst>
              <a:ext uri="{FF2B5EF4-FFF2-40B4-BE49-F238E27FC236}">
                <a16:creationId xmlns:a16="http://schemas.microsoft.com/office/drawing/2014/main" id="{E93FCAE0-633E-7665-2E9C-5BEF2B45D01F}"/>
              </a:ext>
            </a:extLst>
          </p:cNvPr>
          <p:cNvSpPr txBox="1"/>
          <p:nvPr/>
        </p:nvSpPr>
        <p:spPr>
          <a:xfrm>
            <a:off x="1666670" y="2502467"/>
            <a:ext cx="14954660" cy="1154162"/>
          </a:xfrm>
          <a:prstGeom prst="rect">
            <a:avLst/>
          </a:prstGeom>
        </p:spPr>
        <p:txBody>
          <a:bodyPr wrap="square" lIns="0" tIns="0" rIns="0" bIns="0" rtlCol="0" anchor="t">
            <a:spAutoFit/>
          </a:bodyPr>
          <a:lstStyle/>
          <a:p>
            <a:pPr algn="ctr">
              <a:lnSpc>
                <a:spcPts val="4522"/>
              </a:lnSpc>
              <a:spcBef>
                <a:spcPct val="0"/>
              </a:spcBef>
            </a:pPr>
            <a:r>
              <a:rPr lang="en-US" sz="3600" dirty="0">
                <a:latin typeface="Dumondi Condensed" panose="020B0604020202020204" charset="-34"/>
                <a:ea typeface="Balsamiq Sans Bold"/>
                <a:cs typeface="Dumondi Condensed" panose="020B0604020202020204" charset="-34"/>
                <a:sym typeface="Balsamiq Sans Bold"/>
              </a:rPr>
              <a:t>Financial forecasting is the process of estimating or predicting a company's future financial outcomes based on historical data, trends, and assumptions. </a:t>
            </a:r>
          </a:p>
        </p:txBody>
      </p:sp>
    </p:spTree>
    <p:extLst>
      <p:ext uri="{BB962C8B-B14F-4D97-AF65-F5344CB8AC3E}">
        <p14:creationId xmlns:p14="http://schemas.microsoft.com/office/powerpoint/2010/main" val="11877743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6046290" y="8045290"/>
            <a:ext cx="2241710" cy="2241710"/>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45EE9"/>
            </a:solidFill>
          </p:spPr>
        </p:sp>
        <p:sp>
          <p:nvSpPr>
            <p:cNvPr id="4" name="TextBox 4"/>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rot="-10106257">
            <a:off x="-1490459" y="-1030362"/>
            <a:ext cx="3363512" cy="3363512"/>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27354"/>
            </a:solidFill>
          </p:spPr>
        </p:sp>
        <p:sp>
          <p:nvSpPr>
            <p:cNvPr id="7" name="TextBox 7"/>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540631" y="252155"/>
            <a:ext cx="16090848" cy="8866058"/>
            <a:chOff x="0" y="0"/>
            <a:chExt cx="18758712" cy="10336052"/>
          </a:xfrm>
        </p:grpSpPr>
        <p:sp>
          <p:nvSpPr>
            <p:cNvPr id="9" name="Freeform 9"/>
            <p:cNvSpPr/>
            <p:nvPr/>
          </p:nvSpPr>
          <p:spPr>
            <a:xfrm>
              <a:off x="31750" y="31750"/>
              <a:ext cx="18695212" cy="10272551"/>
            </a:xfrm>
            <a:custGeom>
              <a:avLst/>
              <a:gdLst/>
              <a:ahLst/>
              <a:cxnLst/>
              <a:rect l="l" t="t" r="r" b="b"/>
              <a:pathLst>
                <a:path w="18695212" h="10272551">
                  <a:moveTo>
                    <a:pt x="18602502" y="10272551"/>
                  </a:moveTo>
                  <a:lnTo>
                    <a:pt x="92710" y="10272551"/>
                  </a:lnTo>
                  <a:cubicBezTo>
                    <a:pt x="41910" y="10272551"/>
                    <a:pt x="0" y="10230641"/>
                    <a:pt x="0" y="10179841"/>
                  </a:cubicBezTo>
                  <a:lnTo>
                    <a:pt x="0" y="92710"/>
                  </a:lnTo>
                  <a:cubicBezTo>
                    <a:pt x="0" y="41910"/>
                    <a:pt x="41910" y="0"/>
                    <a:pt x="92710" y="0"/>
                  </a:cubicBezTo>
                  <a:lnTo>
                    <a:pt x="18601232" y="0"/>
                  </a:lnTo>
                  <a:cubicBezTo>
                    <a:pt x="18652032" y="0"/>
                    <a:pt x="18693943" y="41910"/>
                    <a:pt x="18693943" y="92710"/>
                  </a:cubicBezTo>
                  <a:lnTo>
                    <a:pt x="18693943" y="10178572"/>
                  </a:lnTo>
                  <a:cubicBezTo>
                    <a:pt x="18695212" y="10230641"/>
                    <a:pt x="18653302" y="10272551"/>
                    <a:pt x="18602502" y="10272551"/>
                  </a:cubicBezTo>
                  <a:close/>
                </a:path>
              </a:pathLst>
            </a:custGeom>
            <a:solidFill>
              <a:srgbClr val="FFFFFF"/>
            </a:solidFill>
          </p:spPr>
        </p:sp>
        <p:sp>
          <p:nvSpPr>
            <p:cNvPr id="10" name="Freeform 10"/>
            <p:cNvSpPr/>
            <p:nvPr/>
          </p:nvSpPr>
          <p:spPr>
            <a:xfrm>
              <a:off x="0" y="0"/>
              <a:ext cx="18758712" cy="10336052"/>
            </a:xfrm>
            <a:custGeom>
              <a:avLst/>
              <a:gdLst/>
              <a:ahLst/>
              <a:cxnLst/>
              <a:rect l="l" t="t" r="r" b="b"/>
              <a:pathLst>
                <a:path w="18758712" h="10336052">
                  <a:moveTo>
                    <a:pt x="18634252" y="59690"/>
                  </a:moveTo>
                  <a:cubicBezTo>
                    <a:pt x="18669812" y="59690"/>
                    <a:pt x="18699021" y="88900"/>
                    <a:pt x="18699021" y="124460"/>
                  </a:cubicBezTo>
                  <a:lnTo>
                    <a:pt x="18699021" y="10211592"/>
                  </a:lnTo>
                  <a:cubicBezTo>
                    <a:pt x="18699021" y="10247152"/>
                    <a:pt x="18669812" y="10276362"/>
                    <a:pt x="18634252" y="10276362"/>
                  </a:cubicBezTo>
                  <a:lnTo>
                    <a:pt x="124460" y="10276362"/>
                  </a:lnTo>
                  <a:cubicBezTo>
                    <a:pt x="88900" y="10276362"/>
                    <a:pt x="59690" y="10247152"/>
                    <a:pt x="59690" y="10211592"/>
                  </a:cubicBezTo>
                  <a:lnTo>
                    <a:pt x="59690" y="124460"/>
                  </a:lnTo>
                  <a:cubicBezTo>
                    <a:pt x="59690" y="88900"/>
                    <a:pt x="88900" y="59690"/>
                    <a:pt x="124460" y="59690"/>
                  </a:cubicBezTo>
                  <a:lnTo>
                    <a:pt x="18634252" y="59690"/>
                  </a:lnTo>
                  <a:moveTo>
                    <a:pt x="18634252" y="0"/>
                  </a:moveTo>
                  <a:lnTo>
                    <a:pt x="124460" y="0"/>
                  </a:lnTo>
                  <a:cubicBezTo>
                    <a:pt x="55880" y="0"/>
                    <a:pt x="0" y="55880"/>
                    <a:pt x="0" y="124460"/>
                  </a:cubicBezTo>
                  <a:lnTo>
                    <a:pt x="0" y="10211592"/>
                  </a:lnTo>
                  <a:cubicBezTo>
                    <a:pt x="0" y="10280172"/>
                    <a:pt x="55880" y="10336052"/>
                    <a:pt x="124460" y="10336052"/>
                  </a:cubicBezTo>
                  <a:lnTo>
                    <a:pt x="18634252" y="10336052"/>
                  </a:lnTo>
                  <a:cubicBezTo>
                    <a:pt x="18702832" y="10336052"/>
                    <a:pt x="18758712" y="10280172"/>
                    <a:pt x="18758712" y="10211592"/>
                  </a:cubicBezTo>
                  <a:lnTo>
                    <a:pt x="18758712" y="124460"/>
                  </a:lnTo>
                  <a:cubicBezTo>
                    <a:pt x="18758712" y="55880"/>
                    <a:pt x="18702832" y="0"/>
                    <a:pt x="18634252" y="0"/>
                  </a:cubicBezTo>
                  <a:close/>
                </a:path>
              </a:pathLst>
            </a:custGeom>
            <a:solidFill>
              <a:srgbClr val="191919"/>
            </a:solidFill>
          </p:spPr>
        </p:sp>
      </p:grpSp>
      <p:grpSp>
        <p:nvGrpSpPr>
          <p:cNvPr id="11" name="Group 11"/>
          <p:cNvGrpSpPr/>
          <p:nvPr/>
        </p:nvGrpSpPr>
        <p:grpSpPr>
          <a:xfrm>
            <a:off x="15751762" y="1050634"/>
            <a:ext cx="1154593" cy="321067"/>
            <a:chOff x="0" y="0"/>
            <a:chExt cx="1539457" cy="428090"/>
          </a:xfrm>
        </p:grpSpPr>
        <p:grpSp>
          <p:nvGrpSpPr>
            <p:cNvPr id="12" name="Group 12"/>
            <p:cNvGrpSpPr/>
            <p:nvPr/>
          </p:nvGrpSpPr>
          <p:grpSpPr>
            <a:xfrm>
              <a:off x="0" y="0"/>
              <a:ext cx="428090" cy="428090"/>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5C853"/>
              </a:solidFill>
            </p:spPr>
          </p:sp>
          <p:sp>
            <p:nvSpPr>
              <p:cNvPr id="14" name="TextBox 14"/>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15" name="Group 15"/>
            <p:cNvGrpSpPr/>
            <p:nvPr/>
          </p:nvGrpSpPr>
          <p:grpSpPr>
            <a:xfrm>
              <a:off x="556206" y="0"/>
              <a:ext cx="428090" cy="428090"/>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27354"/>
              </a:solidFill>
            </p:spPr>
          </p:sp>
          <p:sp>
            <p:nvSpPr>
              <p:cNvPr id="17" name="TextBox 17"/>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18" name="Group 18"/>
            <p:cNvGrpSpPr/>
            <p:nvPr/>
          </p:nvGrpSpPr>
          <p:grpSpPr>
            <a:xfrm>
              <a:off x="1111367" y="0"/>
              <a:ext cx="428090" cy="428090"/>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45EE9"/>
              </a:solidFill>
            </p:spPr>
          </p:sp>
          <p:sp>
            <p:nvSpPr>
              <p:cNvPr id="20" name="TextBox 20"/>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grpSp>
        <p:nvGrpSpPr>
          <p:cNvPr id="21" name="Group 21"/>
          <p:cNvGrpSpPr/>
          <p:nvPr/>
        </p:nvGrpSpPr>
        <p:grpSpPr>
          <a:xfrm>
            <a:off x="516769" y="7432040"/>
            <a:ext cx="1023862" cy="1023862"/>
            <a:chOff x="0" y="0"/>
            <a:chExt cx="812800" cy="812800"/>
          </a:xfrm>
        </p:grpSpPr>
        <p:sp>
          <p:nvSpPr>
            <p:cNvPr id="22" name="Freeform 2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27354"/>
            </a:solidFill>
          </p:spPr>
        </p:sp>
        <p:sp>
          <p:nvSpPr>
            <p:cNvPr id="23" name="TextBox 23"/>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24" name="Group 24"/>
          <p:cNvGrpSpPr/>
          <p:nvPr/>
        </p:nvGrpSpPr>
        <p:grpSpPr>
          <a:xfrm rot="-10106257">
            <a:off x="3912022" y="60942"/>
            <a:ext cx="676596" cy="676596"/>
            <a:chOff x="0" y="0"/>
            <a:chExt cx="812800" cy="812800"/>
          </a:xfrm>
        </p:grpSpPr>
        <p:sp>
          <p:nvSpPr>
            <p:cNvPr id="25" name="Freeform 2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45EE9"/>
            </a:solidFill>
          </p:spPr>
        </p:sp>
        <p:sp>
          <p:nvSpPr>
            <p:cNvPr id="26" name="TextBox 26"/>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27" name="Group 27"/>
          <p:cNvGrpSpPr/>
          <p:nvPr/>
        </p:nvGrpSpPr>
        <p:grpSpPr>
          <a:xfrm>
            <a:off x="-1453634" y="8045290"/>
            <a:ext cx="3629641" cy="3629641"/>
            <a:chOff x="0" y="0"/>
            <a:chExt cx="812800" cy="812800"/>
          </a:xfrm>
        </p:grpSpPr>
        <p:sp>
          <p:nvSpPr>
            <p:cNvPr id="28" name="Freeform 2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5C853"/>
            </a:solidFill>
          </p:spPr>
        </p:sp>
        <p:sp>
          <p:nvSpPr>
            <p:cNvPr id="29" name="TextBox 29"/>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sp>
        <p:nvSpPr>
          <p:cNvPr id="30" name="TextBox 30"/>
          <p:cNvSpPr txBox="1"/>
          <p:nvPr/>
        </p:nvSpPr>
        <p:spPr>
          <a:xfrm>
            <a:off x="2469914" y="646080"/>
            <a:ext cx="8141739" cy="1261605"/>
          </a:xfrm>
          <a:prstGeom prst="rect">
            <a:avLst/>
          </a:prstGeom>
        </p:spPr>
        <p:txBody>
          <a:bodyPr lIns="0" tIns="0" rIns="0" bIns="0" rtlCol="0" anchor="t">
            <a:spAutoFit/>
          </a:bodyPr>
          <a:lstStyle/>
          <a:p>
            <a:pPr algn="just">
              <a:lnSpc>
                <a:spcPts val="10262"/>
              </a:lnSpc>
              <a:spcBef>
                <a:spcPct val="0"/>
              </a:spcBef>
            </a:pPr>
            <a:r>
              <a:rPr lang="en-US" sz="7330" b="1">
                <a:solidFill>
                  <a:srgbClr val="000000"/>
                </a:solidFill>
                <a:latin typeface="Asap Condensed Bold"/>
                <a:ea typeface="Asap Condensed Bold"/>
                <a:cs typeface="Asap Condensed Bold"/>
                <a:sym typeface="Asap Condensed Bold"/>
              </a:rPr>
              <a:t>ABOUT THE DATASET</a:t>
            </a:r>
          </a:p>
        </p:txBody>
      </p:sp>
      <p:grpSp>
        <p:nvGrpSpPr>
          <p:cNvPr id="31" name="Group 31"/>
          <p:cNvGrpSpPr/>
          <p:nvPr/>
        </p:nvGrpSpPr>
        <p:grpSpPr>
          <a:xfrm>
            <a:off x="17259300" y="7432040"/>
            <a:ext cx="705891" cy="705891"/>
            <a:chOff x="0" y="0"/>
            <a:chExt cx="812800" cy="812800"/>
          </a:xfrm>
        </p:grpSpPr>
        <p:sp>
          <p:nvSpPr>
            <p:cNvPr id="32" name="Freeform 3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5C853"/>
            </a:solidFill>
          </p:spPr>
        </p:sp>
        <p:sp>
          <p:nvSpPr>
            <p:cNvPr id="33" name="TextBox 33"/>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sp>
        <p:nvSpPr>
          <p:cNvPr id="34" name="Freeform 34"/>
          <p:cNvSpPr/>
          <p:nvPr/>
        </p:nvSpPr>
        <p:spPr>
          <a:xfrm>
            <a:off x="385853" y="455851"/>
            <a:ext cx="1790154" cy="1145699"/>
          </a:xfrm>
          <a:custGeom>
            <a:avLst/>
            <a:gdLst/>
            <a:ahLst/>
            <a:cxnLst/>
            <a:rect l="l" t="t" r="r" b="b"/>
            <a:pathLst>
              <a:path w="1790154" h="1145699">
                <a:moveTo>
                  <a:pt x="0" y="0"/>
                </a:moveTo>
                <a:lnTo>
                  <a:pt x="1790154" y="0"/>
                </a:lnTo>
                <a:lnTo>
                  <a:pt x="1790154" y="1145698"/>
                </a:lnTo>
                <a:lnTo>
                  <a:pt x="0" y="114569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5" name="TextBox 35"/>
          <p:cNvSpPr txBox="1"/>
          <p:nvPr/>
        </p:nvSpPr>
        <p:spPr>
          <a:xfrm>
            <a:off x="1777672" y="2070121"/>
            <a:ext cx="5743776" cy="565984"/>
          </a:xfrm>
          <a:prstGeom prst="rect">
            <a:avLst/>
          </a:prstGeom>
        </p:spPr>
        <p:txBody>
          <a:bodyPr lIns="0" tIns="0" rIns="0" bIns="0" rtlCol="0" anchor="t">
            <a:spAutoFit/>
          </a:bodyPr>
          <a:lstStyle/>
          <a:p>
            <a:pPr algn="ctr">
              <a:lnSpc>
                <a:spcPts val="4504"/>
              </a:lnSpc>
              <a:spcBef>
                <a:spcPct val="0"/>
              </a:spcBef>
            </a:pPr>
            <a:r>
              <a:rPr lang="en-US" sz="3217" b="1">
                <a:solidFill>
                  <a:srgbClr val="000000"/>
                </a:solidFill>
                <a:latin typeface="29LT Adir Bold"/>
                <a:ea typeface="29LT Adir Bold"/>
                <a:cs typeface="29LT Adir Bold"/>
                <a:sym typeface="29LT Adir Bold"/>
              </a:rPr>
              <a:t>Key Attributes and Structure :</a:t>
            </a:r>
          </a:p>
        </p:txBody>
      </p:sp>
      <p:sp>
        <p:nvSpPr>
          <p:cNvPr id="36" name="TextBox 36"/>
          <p:cNvSpPr txBox="1"/>
          <p:nvPr/>
        </p:nvSpPr>
        <p:spPr>
          <a:xfrm>
            <a:off x="2487579" y="2966946"/>
            <a:ext cx="14258242" cy="2057999"/>
          </a:xfrm>
          <a:prstGeom prst="rect">
            <a:avLst/>
          </a:prstGeom>
        </p:spPr>
        <p:txBody>
          <a:bodyPr lIns="0" tIns="0" rIns="0" bIns="0" rtlCol="0" anchor="t">
            <a:spAutoFit/>
          </a:bodyPr>
          <a:lstStyle/>
          <a:p>
            <a:pPr algn="l">
              <a:lnSpc>
                <a:spcPts val="3984"/>
              </a:lnSpc>
            </a:pPr>
            <a:r>
              <a:rPr lang="en-US" sz="3494" spc="76" dirty="0">
                <a:solidFill>
                  <a:srgbClr val="000000"/>
                </a:solidFill>
                <a:latin typeface="Dumondi Condensed"/>
                <a:ea typeface="Dumondi Condensed"/>
                <a:cs typeface="Dumondi Condensed"/>
                <a:sym typeface="Dumondi Condensed"/>
              </a:rPr>
              <a:t>Attributes:</a:t>
            </a:r>
          </a:p>
          <a:p>
            <a:pPr marL="754559" lvl="1" indent="-377280" algn="l">
              <a:lnSpc>
                <a:spcPts val="3984"/>
              </a:lnSpc>
              <a:buFont typeface="Arial"/>
              <a:buChar char="•"/>
            </a:pPr>
            <a:r>
              <a:rPr lang="en-US" sz="3494" spc="76" dirty="0">
                <a:solidFill>
                  <a:srgbClr val="000000"/>
                </a:solidFill>
                <a:latin typeface="Dumondi Condensed"/>
                <a:ea typeface="Dumondi Condensed"/>
                <a:cs typeface="Dumondi Condensed"/>
                <a:sym typeface="Dumondi Condensed"/>
              </a:rPr>
              <a:t>Product Details: Product Name, Discount Band, Manufacturing Price, Segment, Country.</a:t>
            </a:r>
          </a:p>
          <a:p>
            <a:pPr marL="754559" lvl="1" indent="-377280" algn="l">
              <a:lnSpc>
                <a:spcPts val="3984"/>
              </a:lnSpc>
              <a:buFont typeface="Arial"/>
              <a:buChar char="•"/>
            </a:pPr>
            <a:r>
              <a:rPr lang="en-US" sz="3494" spc="76" dirty="0">
                <a:solidFill>
                  <a:srgbClr val="000000"/>
                </a:solidFill>
                <a:latin typeface="Dumondi Condensed"/>
                <a:ea typeface="Dumondi Condensed"/>
                <a:cs typeface="Dumondi Condensed"/>
                <a:sym typeface="Dumondi Condensed"/>
              </a:rPr>
              <a:t>Sales Information: Sale, Units sold, Gross Sales, Sale price, COGS, Discounts, Profit.</a:t>
            </a:r>
          </a:p>
          <a:p>
            <a:pPr marL="754559" lvl="1" indent="-377280" algn="l">
              <a:lnSpc>
                <a:spcPts val="3984"/>
              </a:lnSpc>
              <a:buFont typeface="Arial"/>
              <a:buChar char="•"/>
            </a:pPr>
            <a:r>
              <a:rPr lang="en-US" sz="3494" spc="76" dirty="0">
                <a:solidFill>
                  <a:srgbClr val="000000"/>
                </a:solidFill>
                <a:latin typeface="Dumondi Condensed"/>
                <a:ea typeface="Dumondi Condensed"/>
                <a:cs typeface="Dumondi Condensed"/>
                <a:sym typeface="Dumondi Condensed"/>
              </a:rPr>
              <a:t>Time Details: Date(date, month and year).</a:t>
            </a:r>
          </a:p>
        </p:txBody>
      </p:sp>
      <p:sp>
        <p:nvSpPr>
          <p:cNvPr id="37" name="TextBox 37"/>
          <p:cNvSpPr txBox="1"/>
          <p:nvPr/>
        </p:nvSpPr>
        <p:spPr>
          <a:xfrm>
            <a:off x="2469914" y="5880996"/>
            <a:ext cx="5743776" cy="565984"/>
          </a:xfrm>
          <a:prstGeom prst="rect">
            <a:avLst/>
          </a:prstGeom>
        </p:spPr>
        <p:txBody>
          <a:bodyPr lIns="0" tIns="0" rIns="0" bIns="0" rtlCol="0" anchor="t">
            <a:spAutoFit/>
          </a:bodyPr>
          <a:lstStyle/>
          <a:p>
            <a:pPr algn="ctr">
              <a:lnSpc>
                <a:spcPts val="4504"/>
              </a:lnSpc>
              <a:spcBef>
                <a:spcPct val="0"/>
              </a:spcBef>
            </a:pPr>
            <a:r>
              <a:rPr lang="en-US" sz="3217" b="1">
                <a:solidFill>
                  <a:srgbClr val="000000"/>
                </a:solidFill>
                <a:latin typeface="29LT Adir Bold"/>
                <a:ea typeface="29LT Adir Bold"/>
                <a:cs typeface="29LT Adir Bold"/>
                <a:sym typeface="29LT Adir Bold"/>
              </a:rPr>
              <a:t>Purpose of Selecting This Dataset :</a:t>
            </a:r>
          </a:p>
        </p:txBody>
      </p:sp>
      <p:sp>
        <p:nvSpPr>
          <p:cNvPr id="38" name="TextBox 38"/>
          <p:cNvSpPr txBox="1"/>
          <p:nvPr/>
        </p:nvSpPr>
        <p:spPr>
          <a:xfrm>
            <a:off x="2648112" y="6643964"/>
            <a:ext cx="14258242" cy="2570960"/>
          </a:xfrm>
          <a:prstGeom prst="rect">
            <a:avLst/>
          </a:prstGeom>
        </p:spPr>
        <p:txBody>
          <a:bodyPr lIns="0" tIns="0" rIns="0" bIns="0" rtlCol="0" anchor="t">
            <a:spAutoFit/>
          </a:bodyPr>
          <a:lstStyle/>
          <a:p>
            <a:pPr marL="754559" lvl="1" indent="-377280" algn="just">
              <a:lnSpc>
                <a:spcPts val="3984"/>
              </a:lnSpc>
              <a:buFont typeface="Arial"/>
              <a:buChar char="•"/>
            </a:pPr>
            <a:r>
              <a:rPr lang="en-US" sz="3494" spc="76" dirty="0">
                <a:solidFill>
                  <a:srgbClr val="000000"/>
                </a:solidFill>
                <a:latin typeface="Dumondi Condensed"/>
                <a:ea typeface="Dumondi Condensed"/>
                <a:cs typeface="Dumondi Condensed"/>
                <a:sym typeface="Dumondi Condensed"/>
              </a:rPr>
              <a:t>To create a comprehensive financial dashboard that visualizes:</a:t>
            </a:r>
          </a:p>
          <a:p>
            <a:pPr marL="754559" lvl="1" indent="-377280" algn="l">
              <a:lnSpc>
                <a:spcPts val="3984"/>
              </a:lnSpc>
              <a:buFont typeface="Arial"/>
              <a:buChar char="•"/>
            </a:pPr>
            <a:r>
              <a:rPr lang="en-US" sz="3494" spc="76" dirty="0">
                <a:solidFill>
                  <a:srgbClr val="000000"/>
                </a:solidFill>
                <a:latin typeface="Dumondi Condensed"/>
                <a:ea typeface="Dumondi Condensed"/>
                <a:cs typeface="Dumondi Condensed"/>
                <a:sym typeface="Dumondi Condensed"/>
              </a:rPr>
              <a:t>Sales and profit trends over time.</a:t>
            </a:r>
          </a:p>
          <a:p>
            <a:pPr marL="754559" lvl="1" indent="-377280" algn="l">
              <a:lnSpc>
                <a:spcPts val="3984"/>
              </a:lnSpc>
              <a:buFont typeface="Arial"/>
              <a:buChar char="•"/>
            </a:pPr>
            <a:r>
              <a:rPr lang="en-US" sz="3494" spc="76" dirty="0">
                <a:solidFill>
                  <a:srgbClr val="000000"/>
                </a:solidFill>
                <a:latin typeface="Dumondi Condensed"/>
                <a:ea typeface="Dumondi Condensed"/>
                <a:cs typeface="Dumondi Condensed"/>
                <a:sym typeface="Dumondi Condensed"/>
              </a:rPr>
              <a:t>Performance metrics like revenue, profit, and product-wise analysis.</a:t>
            </a:r>
          </a:p>
          <a:p>
            <a:pPr marL="754559" lvl="1" indent="-377280" algn="l">
              <a:lnSpc>
                <a:spcPts val="3984"/>
              </a:lnSpc>
              <a:buFont typeface="Arial"/>
              <a:buChar char="•"/>
            </a:pPr>
            <a:r>
              <a:rPr lang="en-US" sz="3494" spc="76" dirty="0">
                <a:solidFill>
                  <a:srgbClr val="000000"/>
                </a:solidFill>
                <a:latin typeface="Dumondi Condensed"/>
                <a:ea typeface="Dumondi Condensed"/>
                <a:cs typeface="Dumondi Condensed"/>
                <a:sym typeface="Dumondi Condensed"/>
              </a:rPr>
              <a:t>Return trends and their impact on profitability.</a:t>
            </a:r>
          </a:p>
          <a:p>
            <a:pPr algn="l">
              <a:lnSpc>
                <a:spcPts val="3984"/>
              </a:lnSpc>
            </a:pPr>
            <a:endParaRPr lang="en-US" sz="3494" spc="76" dirty="0">
              <a:solidFill>
                <a:srgbClr val="000000"/>
              </a:solidFill>
              <a:latin typeface="Dumondi Condensed"/>
              <a:ea typeface="Dumondi Condensed"/>
              <a:cs typeface="Dumondi Condensed"/>
              <a:sym typeface="Dumondi Condense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6046290" y="8045290"/>
            <a:ext cx="2241710" cy="2241710"/>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45EE9"/>
            </a:solidFill>
          </p:spPr>
        </p:sp>
        <p:sp>
          <p:nvSpPr>
            <p:cNvPr id="4" name="TextBox 4"/>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rot="-10106257">
            <a:off x="-1490459" y="-1030362"/>
            <a:ext cx="3363512" cy="3363512"/>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27354"/>
            </a:solidFill>
          </p:spPr>
        </p:sp>
        <p:sp>
          <p:nvSpPr>
            <p:cNvPr id="7" name="TextBox 7"/>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540631" y="252155"/>
            <a:ext cx="16090848" cy="8866058"/>
            <a:chOff x="0" y="0"/>
            <a:chExt cx="18758712" cy="10336052"/>
          </a:xfrm>
        </p:grpSpPr>
        <p:sp>
          <p:nvSpPr>
            <p:cNvPr id="9" name="Freeform 9"/>
            <p:cNvSpPr/>
            <p:nvPr/>
          </p:nvSpPr>
          <p:spPr>
            <a:xfrm>
              <a:off x="31750" y="31750"/>
              <a:ext cx="18695212" cy="10272551"/>
            </a:xfrm>
            <a:custGeom>
              <a:avLst/>
              <a:gdLst/>
              <a:ahLst/>
              <a:cxnLst/>
              <a:rect l="l" t="t" r="r" b="b"/>
              <a:pathLst>
                <a:path w="18695212" h="10272551">
                  <a:moveTo>
                    <a:pt x="18602502" y="10272551"/>
                  </a:moveTo>
                  <a:lnTo>
                    <a:pt x="92710" y="10272551"/>
                  </a:lnTo>
                  <a:cubicBezTo>
                    <a:pt x="41910" y="10272551"/>
                    <a:pt x="0" y="10230641"/>
                    <a:pt x="0" y="10179841"/>
                  </a:cubicBezTo>
                  <a:lnTo>
                    <a:pt x="0" y="92710"/>
                  </a:lnTo>
                  <a:cubicBezTo>
                    <a:pt x="0" y="41910"/>
                    <a:pt x="41910" y="0"/>
                    <a:pt x="92710" y="0"/>
                  </a:cubicBezTo>
                  <a:lnTo>
                    <a:pt x="18601232" y="0"/>
                  </a:lnTo>
                  <a:cubicBezTo>
                    <a:pt x="18652032" y="0"/>
                    <a:pt x="18693943" y="41910"/>
                    <a:pt x="18693943" y="92710"/>
                  </a:cubicBezTo>
                  <a:lnTo>
                    <a:pt x="18693943" y="10178572"/>
                  </a:lnTo>
                  <a:cubicBezTo>
                    <a:pt x="18695212" y="10230641"/>
                    <a:pt x="18653302" y="10272551"/>
                    <a:pt x="18602502" y="10272551"/>
                  </a:cubicBezTo>
                  <a:close/>
                </a:path>
              </a:pathLst>
            </a:custGeom>
            <a:solidFill>
              <a:srgbClr val="FFFFFF"/>
            </a:solidFill>
          </p:spPr>
        </p:sp>
        <p:sp>
          <p:nvSpPr>
            <p:cNvPr id="10" name="Freeform 10"/>
            <p:cNvSpPr/>
            <p:nvPr/>
          </p:nvSpPr>
          <p:spPr>
            <a:xfrm>
              <a:off x="0" y="0"/>
              <a:ext cx="18758712" cy="10336052"/>
            </a:xfrm>
            <a:custGeom>
              <a:avLst/>
              <a:gdLst/>
              <a:ahLst/>
              <a:cxnLst/>
              <a:rect l="l" t="t" r="r" b="b"/>
              <a:pathLst>
                <a:path w="18758712" h="10336052">
                  <a:moveTo>
                    <a:pt x="18634252" y="59690"/>
                  </a:moveTo>
                  <a:cubicBezTo>
                    <a:pt x="18669812" y="59690"/>
                    <a:pt x="18699021" y="88900"/>
                    <a:pt x="18699021" y="124460"/>
                  </a:cubicBezTo>
                  <a:lnTo>
                    <a:pt x="18699021" y="10211592"/>
                  </a:lnTo>
                  <a:cubicBezTo>
                    <a:pt x="18699021" y="10247152"/>
                    <a:pt x="18669812" y="10276362"/>
                    <a:pt x="18634252" y="10276362"/>
                  </a:cubicBezTo>
                  <a:lnTo>
                    <a:pt x="124460" y="10276362"/>
                  </a:lnTo>
                  <a:cubicBezTo>
                    <a:pt x="88900" y="10276362"/>
                    <a:pt x="59690" y="10247152"/>
                    <a:pt x="59690" y="10211592"/>
                  </a:cubicBezTo>
                  <a:lnTo>
                    <a:pt x="59690" y="124460"/>
                  </a:lnTo>
                  <a:cubicBezTo>
                    <a:pt x="59690" y="88900"/>
                    <a:pt x="88900" y="59690"/>
                    <a:pt x="124460" y="59690"/>
                  </a:cubicBezTo>
                  <a:lnTo>
                    <a:pt x="18634252" y="59690"/>
                  </a:lnTo>
                  <a:moveTo>
                    <a:pt x="18634252" y="0"/>
                  </a:moveTo>
                  <a:lnTo>
                    <a:pt x="124460" y="0"/>
                  </a:lnTo>
                  <a:cubicBezTo>
                    <a:pt x="55880" y="0"/>
                    <a:pt x="0" y="55880"/>
                    <a:pt x="0" y="124460"/>
                  </a:cubicBezTo>
                  <a:lnTo>
                    <a:pt x="0" y="10211592"/>
                  </a:lnTo>
                  <a:cubicBezTo>
                    <a:pt x="0" y="10280172"/>
                    <a:pt x="55880" y="10336052"/>
                    <a:pt x="124460" y="10336052"/>
                  </a:cubicBezTo>
                  <a:lnTo>
                    <a:pt x="18634252" y="10336052"/>
                  </a:lnTo>
                  <a:cubicBezTo>
                    <a:pt x="18702832" y="10336052"/>
                    <a:pt x="18758712" y="10280172"/>
                    <a:pt x="18758712" y="10211592"/>
                  </a:cubicBezTo>
                  <a:lnTo>
                    <a:pt x="18758712" y="124460"/>
                  </a:lnTo>
                  <a:cubicBezTo>
                    <a:pt x="18758712" y="55880"/>
                    <a:pt x="18702832" y="0"/>
                    <a:pt x="18634252" y="0"/>
                  </a:cubicBezTo>
                  <a:close/>
                </a:path>
              </a:pathLst>
            </a:custGeom>
            <a:solidFill>
              <a:srgbClr val="191919"/>
            </a:solidFill>
          </p:spPr>
        </p:sp>
      </p:grpSp>
      <p:grpSp>
        <p:nvGrpSpPr>
          <p:cNvPr id="11" name="Group 11"/>
          <p:cNvGrpSpPr/>
          <p:nvPr/>
        </p:nvGrpSpPr>
        <p:grpSpPr>
          <a:xfrm>
            <a:off x="15751762" y="1050634"/>
            <a:ext cx="1154593" cy="321067"/>
            <a:chOff x="0" y="0"/>
            <a:chExt cx="1539457" cy="428090"/>
          </a:xfrm>
        </p:grpSpPr>
        <p:grpSp>
          <p:nvGrpSpPr>
            <p:cNvPr id="12" name="Group 12"/>
            <p:cNvGrpSpPr/>
            <p:nvPr/>
          </p:nvGrpSpPr>
          <p:grpSpPr>
            <a:xfrm>
              <a:off x="0" y="0"/>
              <a:ext cx="428090" cy="428090"/>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5C853"/>
              </a:solidFill>
            </p:spPr>
          </p:sp>
          <p:sp>
            <p:nvSpPr>
              <p:cNvPr id="14" name="TextBox 14"/>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15" name="Group 15"/>
            <p:cNvGrpSpPr/>
            <p:nvPr/>
          </p:nvGrpSpPr>
          <p:grpSpPr>
            <a:xfrm>
              <a:off x="556206" y="0"/>
              <a:ext cx="428090" cy="428090"/>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27354"/>
              </a:solidFill>
            </p:spPr>
          </p:sp>
          <p:sp>
            <p:nvSpPr>
              <p:cNvPr id="17" name="TextBox 17"/>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18" name="Group 18"/>
            <p:cNvGrpSpPr/>
            <p:nvPr/>
          </p:nvGrpSpPr>
          <p:grpSpPr>
            <a:xfrm>
              <a:off x="1111367" y="0"/>
              <a:ext cx="428090" cy="428090"/>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45EE9"/>
              </a:solidFill>
            </p:spPr>
          </p:sp>
          <p:sp>
            <p:nvSpPr>
              <p:cNvPr id="20" name="TextBox 20"/>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grpSp>
        <p:nvGrpSpPr>
          <p:cNvPr id="21" name="Group 21"/>
          <p:cNvGrpSpPr/>
          <p:nvPr/>
        </p:nvGrpSpPr>
        <p:grpSpPr>
          <a:xfrm>
            <a:off x="516769" y="7432040"/>
            <a:ext cx="1023862" cy="1023862"/>
            <a:chOff x="0" y="0"/>
            <a:chExt cx="812800" cy="812800"/>
          </a:xfrm>
        </p:grpSpPr>
        <p:sp>
          <p:nvSpPr>
            <p:cNvPr id="22" name="Freeform 2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27354"/>
            </a:solidFill>
          </p:spPr>
        </p:sp>
        <p:sp>
          <p:nvSpPr>
            <p:cNvPr id="23" name="TextBox 23"/>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24" name="Group 24"/>
          <p:cNvGrpSpPr/>
          <p:nvPr/>
        </p:nvGrpSpPr>
        <p:grpSpPr>
          <a:xfrm rot="-10106257">
            <a:off x="3912022" y="60942"/>
            <a:ext cx="676596" cy="676596"/>
            <a:chOff x="0" y="0"/>
            <a:chExt cx="812800" cy="812800"/>
          </a:xfrm>
        </p:grpSpPr>
        <p:sp>
          <p:nvSpPr>
            <p:cNvPr id="25" name="Freeform 2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45EE9"/>
            </a:solidFill>
          </p:spPr>
        </p:sp>
        <p:sp>
          <p:nvSpPr>
            <p:cNvPr id="26" name="TextBox 26"/>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27" name="Group 27"/>
          <p:cNvGrpSpPr/>
          <p:nvPr/>
        </p:nvGrpSpPr>
        <p:grpSpPr>
          <a:xfrm>
            <a:off x="-1453634" y="8045290"/>
            <a:ext cx="3629641" cy="3629641"/>
            <a:chOff x="0" y="0"/>
            <a:chExt cx="812800" cy="812800"/>
          </a:xfrm>
        </p:grpSpPr>
        <p:sp>
          <p:nvSpPr>
            <p:cNvPr id="28" name="Freeform 2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5C853"/>
            </a:solidFill>
          </p:spPr>
        </p:sp>
        <p:sp>
          <p:nvSpPr>
            <p:cNvPr id="29" name="TextBox 29"/>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sp>
        <p:nvSpPr>
          <p:cNvPr id="30" name="TextBox 30"/>
          <p:cNvSpPr txBox="1"/>
          <p:nvPr/>
        </p:nvSpPr>
        <p:spPr>
          <a:xfrm>
            <a:off x="2469914" y="646080"/>
            <a:ext cx="12409247" cy="1261605"/>
          </a:xfrm>
          <a:prstGeom prst="rect">
            <a:avLst/>
          </a:prstGeom>
        </p:spPr>
        <p:txBody>
          <a:bodyPr lIns="0" tIns="0" rIns="0" bIns="0" rtlCol="0" anchor="t">
            <a:spAutoFit/>
          </a:bodyPr>
          <a:lstStyle/>
          <a:p>
            <a:pPr algn="just">
              <a:lnSpc>
                <a:spcPts val="10262"/>
              </a:lnSpc>
              <a:spcBef>
                <a:spcPct val="0"/>
              </a:spcBef>
            </a:pPr>
            <a:r>
              <a:rPr lang="en-US" sz="7330" b="1">
                <a:solidFill>
                  <a:srgbClr val="000000"/>
                </a:solidFill>
                <a:latin typeface="Asap Condensed Bold"/>
                <a:ea typeface="Asap Condensed Bold"/>
                <a:cs typeface="Asap Condensed Bold"/>
                <a:sym typeface="Asap Condensed Bold"/>
              </a:rPr>
              <a:t>PROJECT  PLAN  &amp;  OBJECTIVES</a:t>
            </a:r>
          </a:p>
        </p:txBody>
      </p:sp>
      <p:grpSp>
        <p:nvGrpSpPr>
          <p:cNvPr id="31" name="Group 31"/>
          <p:cNvGrpSpPr/>
          <p:nvPr/>
        </p:nvGrpSpPr>
        <p:grpSpPr>
          <a:xfrm>
            <a:off x="17259300" y="7432040"/>
            <a:ext cx="705891" cy="705891"/>
            <a:chOff x="0" y="0"/>
            <a:chExt cx="812800" cy="812800"/>
          </a:xfrm>
        </p:grpSpPr>
        <p:sp>
          <p:nvSpPr>
            <p:cNvPr id="32" name="Freeform 3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5C853"/>
            </a:solidFill>
          </p:spPr>
        </p:sp>
        <p:sp>
          <p:nvSpPr>
            <p:cNvPr id="33" name="TextBox 33"/>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sp>
        <p:nvSpPr>
          <p:cNvPr id="34" name="Freeform 34"/>
          <p:cNvSpPr/>
          <p:nvPr/>
        </p:nvSpPr>
        <p:spPr>
          <a:xfrm>
            <a:off x="385853" y="455851"/>
            <a:ext cx="1790154" cy="1145699"/>
          </a:xfrm>
          <a:custGeom>
            <a:avLst/>
            <a:gdLst/>
            <a:ahLst/>
            <a:cxnLst/>
            <a:rect l="l" t="t" r="r" b="b"/>
            <a:pathLst>
              <a:path w="1790154" h="1145699">
                <a:moveTo>
                  <a:pt x="0" y="0"/>
                </a:moveTo>
                <a:lnTo>
                  <a:pt x="1790154" y="0"/>
                </a:lnTo>
                <a:lnTo>
                  <a:pt x="1790154" y="1145698"/>
                </a:lnTo>
                <a:lnTo>
                  <a:pt x="0" y="114569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5" name="TextBox 35"/>
          <p:cNvSpPr txBox="1"/>
          <p:nvPr/>
        </p:nvSpPr>
        <p:spPr>
          <a:xfrm>
            <a:off x="1777672" y="2070121"/>
            <a:ext cx="5743776" cy="565984"/>
          </a:xfrm>
          <a:prstGeom prst="rect">
            <a:avLst/>
          </a:prstGeom>
        </p:spPr>
        <p:txBody>
          <a:bodyPr lIns="0" tIns="0" rIns="0" bIns="0" rtlCol="0" anchor="t">
            <a:spAutoFit/>
          </a:bodyPr>
          <a:lstStyle/>
          <a:p>
            <a:pPr algn="ctr">
              <a:lnSpc>
                <a:spcPts val="4504"/>
              </a:lnSpc>
              <a:spcBef>
                <a:spcPct val="0"/>
              </a:spcBef>
            </a:pPr>
            <a:r>
              <a:rPr lang="en-US" sz="3217" b="1">
                <a:solidFill>
                  <a:srgbClr val="000000"/>
                </a:solidFill>
                <a:latin typeface="29LT Adir Bold"/>
                <a:ea typeface="29LT Adir Bold"/>
                <a:cs typeface="29LT Adir Bold"/>
                <a:sym typeface="29LT Adir Bold"/>
              </a:rPr>
              <a:t>Goals of the Dashboard Project:</a:t>
            </a:r>
          </a:p>
        </p:txBody>
      </p:sp>
      <p:sp>
        <p:nvSpPr>
          <p:cNvPr id="36" name="TextBox 36"/>
          <p:cNvSpPr txBox="1"/>
          <p:nvPr/>
        </p:nvSpPr>
        <p:spPr>
          <a:xfrm>
            <a:off x="2908903" y="2670058"/>
            <a:ext cx="14258242" cy="2057999"/>
          </a:xfrm>
          <a:prstGeom prst="rect">
            <a:avLst/>
          </a:prstGeom>
        </p:spPr>
        <p:txBody>
          <a:bodyPr lIns="0" tIns="0" rIns="0" bIns="0" rtlCol="0" anchor="t">
            <a:spAutoFit/>
          </a:bodyPr>
          <a:lstStyle/>
          <a:p>
            <a:pPr marL="754559" lvl="1" indent="-377280" algn="l">
              <a:lnSpc>
                <a:spcPts val="3984"/>
              </a:lnSpc>
              <a:buFont typeface="Arial"/>
              <a:buChar char="•"/>
            </a:pPr>
            <a:r>
              <a:rPr lang="en-US" sz="3494" spc="76" dirty="0">
                <a:solidFill>
                  <a:srgbClr val="000000"/>
                </a:solidFill>
                <a:latin typeface="Dumondi Condensed"/>
                <a:ea typeface="Dumondi Condensed"/>
                <a:cs typeface="Dumondi Condensed"/>
                <a:sym typeface="Dumondi Condensed"/>
              </a:rPr>
              <a:t>Track sales performance across countries, time periods, and product categories.</a:t>
            </a:r>
          </a:p>
          <a:p>
            <a:pPr marL="754559" lvl="1" indent="-377280" algn="l">
              <a:lnSpc>
                <a:spcPts val="3984"/>
              </a:lnSpc>
              <a:buFont typeface="Arial"/>
              <a:buChar char="•"/>
            </a:pPr>
            <a:r>
              <a:rPr lang="en-US" sz="3494" spc="76" dirty="0">
                <a:solidFill>
                  <a:srgbClr val="000000"/>
                </a:solidFill>
                <a:latin typeface="Dumondi Condensed"/>
                <a:ea typeface="Dumondi Condensed"/>
                <a:cs typeface="Dumondi Condensed"/>
                <a:sym typeface="Dumondi Condensed"/>
              </a:rPr>
              <a:t>Monitor the impact of product returns on profitability.</a:t>
            </a:r>
          </a:p>
          <a:p>
            <a:pPr marL="754559" lvl="1" indent="-377280" algn="l">
              <a:lnSpc>
                <a:spcPts val="3984"/>
              </a:lnSpc>
              <a:buFont typeface="Arial"/>
              <a:buChar char="•"/>
            </a:pPr>
            <a:r>
              <a:rPr lang="en-US" sz="3494" spc="76" dirty="0">
                <a:solidFill>
                  <a:srgbClr val="000000"/>
                </a:solidFill>
                <a:latin typeface="Dumondi Condensed"/>
                <a:ea typeface="Dumondi Condensed"/>
                <a:cs typeface="Dumondi Condensed"/>
                <a:sym typeface="Dumondi Condensed"/>
              </a:rPr>
              <a:t>Provide actionable insights for stakeholders to optimize strategies.</a:t>
            </a:r>
          </a:p>
          <a:p>
            <a:pPr algn="l">
              <a:lnSpc>
                <a:spcPts val="3984"/>
              </a:lnSpc>
            </a:pPr>
            <a:endParaRPr lang="en-US" sz="3494" spc="76" dirty="0">
              <a:solidFill>
                <a:srgbClr val="000000"/>
              </a:solidFill>
              <a:latin typeface="Dumondi Condensed"/>
              <a:ea typeface="Dumondi Condensed"/>
              <a:cs typeface="Dumondi Condensed"/>
              <a:sym typeface="Dumondi Condensed"/>
            </a:endParaRPr>
          </a:p>
        </p:txBody>
      </p:sp>
      <p:sp>
        <p:nvSpPr>
          <p:cNvPr id="37" name="TextBox 37"/>
          <p:cNvSpPr txBox="1"/>
          <p:nvPr/>
        </p:nvSpPr>
        <p:spPr>
          <a:xfrm>
            <a:off x="697876" y="7219002"/>
            <a:ext cx="5743776" cy="565984"/>
          </a:xfrm>
          <a:prstGeom prst="rect">
            <a:avLst/>
          </a:prstGeom>
        </p:spPr>
        <p:txBody>
          <a:bodyPr lIns="0" tIns="0" rIns="0" bIns="0" rtlCol="0" anchor="t">
            <a:spAutoFit/>
          </a:bodyPr>
          <a:lstStyle/>
          <a:p>
            <a:pPr algn="ctr">
              <a:lnSpc>
                <a:spcPts val="4504"/>
              </a:lnSpc>
              <a:spcBef>
                <a:spcPct val="0"/>
              </a:spcBef>
            </a:pPr>
            <a:r>
              <a:rPr lang="en-US" sz="3217" b="1">
                <a:solidFill>
                  <a:srgbClr val="000000"/>
                </a:solidFill>
                <a:latin typeface="29LT Adir Bold"/>
                <a:ea typeface="29LT Adir Bold"/>
                <a:cs typeface="29LT Adir Bold"/>
                <a:sym typeface="29LT Adir Bold"/>
              </a:rPr>
              <a:t>Workflow :</a:t>
            </a:r>
          </a:p>
        </p:txBody>
      </p:sp>
      <p:sp>
        <p:nvSpPr>
          <p:cNvPr id="38" name="TextBox 38"/>
          <p:cNvSpPr txBox="1"/>
          <p:nvPr/>
        </p:nvSpPr>
        <p:spPr>
          <a:xfrm>
            <a:off x="2908903" y="4909859"/>
            <a:ext cx="14258242" cy="2570960"/>
          </a:xfrm>
          <a:prstGeom prst="rect">
            <a:avLst/>
          </a:prstGeom>
        </p:spPr>
        <p:txBody>
          <a:bodyPr lIns="0" tIns="0" rIns="0" bIns="0" rtlCol="0" anchor="t">
            <a:spAutoFit/>
          </a:bodyPr>
          <a:lstStyle/>
          <a:p>
            <a:pPr marL="754559" lvl="1" indent="-377280" algn="l">
              <a:lnSpc>
                <a:spcPts val="3984"/>
              </a:lnSpc>
              <a:buFont typeface="Arial"/>
              <a:buChar char="•"/>
            </a:pPr>
            <a:r>
              <a:rPr lang="en-US" sz="3494" spc="76" dirty="0">
                <a:solidFill>
                  <a:srgbClr val="000000"/>
                </a:solidFill>
                <a:latin typeface="Dumondi Condensed"/>
                <a:ea typeface="Dumondi Condensed"/>
                <a:cs typeface="Dumondi Condensed"/>
                <a:sym typeface="Dumondi Condensed"/>
              </a:rPr>
              <a:t>Revenue &amp; Profit: Identifies top-performing product and segments.</a:t>
            </a:r>
          </a:p>
          <a:p>
            <a:pPr marL="754559" lvl="1" indent="-377280" algn="l">
              <a:lnSpc>
                <a:spcPts val="3984"/>
              </a:lnSpc>
              <a:buFont typeface="Arial"/>
              <a:buChar char="•"/>
            </a:pPr>
            <a:r>
              <a:rPr lang="en-US" sz="3494" spc="76" dirty="0">
                <a:solidFill>
                  <a:srgbClr val="000000"/>
                </a:solidFill>
                <a:latin typeface="Dumondi Condensed"/>
                <a:ea typeface="Dumondi Condensed"/>
                <a:cs typeface="Dumondi Condensed"/>
                <a:sym typeface="Dumondi Condensed"/>
              </a:rPr>
              <a:t>Discounts : Analyzes their impact on profitability.</a:t>
            </a:r>
          </a:p>
          <a:p>
            <a:pPr marL="754559" lvl="1" indent="-377280" algn="l">
              <a:lnSpc>
                <a:spcPts val="3984"/>
              </a:lnSpc>
              <a:buFont typeface="Arial"/>
              <a:buChar char="•"/>
            </a:pPr>
            <a:r>
              <a:rPr lang="en-US" sz="3494" spc="76" dirty="0">
                <a:solidFill>
                  <a:srgbClr val="000000"/>
                </a:solidFill>
                <a:latin typeface="Dumondi Condensed"/>
                <a:ea typeface="Dumondi Condensed"/>
                <a:cs typeface="Dumondi Condensed"/>
                <a:sym typeface="Dumondi Condensed"/>
              </a:rPr>
              <a:t>Product Performance: Highlights best and worst-performing products.</a:t>
            </a:r>
          </a:p>
          <a:p>
            <a:pPr marL="754559" lvl="1" indent="-377280" algn="l">
              <a:lnSpc>
                <a:spcPts val="3984"/>
              </a:lnSpc>
              <a:buFont typeface="Arial"/>
              <a:buChar char="•"/>
            </a:pPr>
            <a:r>
              <a:rPr lang="en-US" sz="3494" spc="76" dirty="0">
                <a:solidFill>
                  <a:srgbClr val="000000"/>
                </a:solidFill>
                <a:latin typeface="Dumondi Condensed"/>
                <a:ea typeface="Dumondi Condensed"/>
                <a:cs typeface="Dumondi Condensed"/>
                <a:sym typeface="Dumondi Condensed"/>
              </a:rPr>
              <a:t>Financial Trends: Shows Financial trends across different time periods.</a:t>
            </a:r>
          </a:p>
          <a:p>
            <a:pPr algn="l">
              <a:lnSpc>
                <a:spcPts val="3984"/>
              </a:lnSpc>
            </a:pPr>
            <a:endParaRPr lang="en-US" sz="3494" spc="76" dirty="0">
              <a:solidFill>
                <a:srgbClr val="000000"/>
              </a:solidFill>
              <a:latin typeface="Dumondi Condensed"/>
              <a:ea typeface="Dumondi Condensed"/>
              <a:cs typeface="Dumondi Condensed"/>
              <a:sym typeface="Dumondi Condensed"/>
            </a:endParaRPr>
          </a:p>
        </p:txBody>
      </p:sp>
      <p:sp>
        <p:nvSpPr>
          <p:cNvPr id="39" name="TextBox 39"/>
          <p:cNvSpPr txBox="1"/>
          <p:nvPr/>
        </p:nvSpPr>
        <p:spPr>
          <a:xfrm>
            <a:off x="1540631" y="4225091"/>
            <a:ext cx="5743776" cy="565984"/>
          </a:xfrm>
          <a:prstGeom prst="rect">
            <a:avLst/>
          </a:prstGeom>
        </p:spPr>
        <p:txBody>
          <a:bodyPr lIns="0" tIns="0" rIns="0" bIns="0" rtlCol="0" anchor="t">
            <a:spAutoFit/>
          </a:bodyPr>
          <a:lstStyle/>
          <a:p>
            <a:pPr algn="ctr">
              <a:lnSpc>
                <a:spcPts val="4504"/>
              </a:lnSpc>
              <a:spcBef>
                <a:spcPct val="0"/>
              </a:spcBef>
            </a:pPr>
            <a:r>
              <a:rPr lang="en-US" sz="3217" b="1">
                <a:solidFill>
                  <a:srgbClr val="000000"/>
                </a:solidFill>
                <a:latin typeface="29LT Adir Bold"/>
                <a:ea typeface="29LT Adir Bold"/>
                <a:cs typeface="29LT Adir Bold"/>
                <a:sym typeface="29LT Adir Bold"/>
              </a:rPr>
              <a:t>Key Insights Addressed :</a:t>
            </a:r>
          </a:p>
        </p:txBody>
      </p:sp>
      <p:sp>
        <p:nvSpPr>
          <p:cNvPr id="40" name="TextBox 40"/>
          <p:cNvSpPr txBox="1"/>
          <p:nvPr/>
        </p:nvSpPr>
        <p:spPr>
          <a:xfrm>
            <a:off x="4412519" y="7323777"/>
            <a:ext cx="14258242" cy="2017356"/>
          </a:xfrm>
          <a:prstGeom prst="rect">
            <a:avLst/>
          </a:prstGeom>
        </p:spPr>
        <p:txBody>
          <a:bodyPr lIns="0" tIns="0" rIns="0" bIns="0" rtlCol="0" anchor="t">
            <a:spAutoFit/>
          </a:bodyPr>
          <a:lstStyle/>
          <a:p>
            <a:pPr marL="754559" lvl="1" indent="-377280" algn="l">
              <a:lnSpc>
                <a:spcPts val="3984"/>
              </a:lnSpc>
              <a:buFont typeface="Arial"/>
              <a:buChar char="•"/>
            </a:pPr>
            <a:r>
              <a:rPr lang="en-US" sz="3494" spc="76">
                <a:solidFill>
                  <a:srgbClr val="000000"/>
                </a:solidFill>
                <a:latin typeface="Dumondi Condensed"/>
                <a:ea typeface="Dumondi Condensed"/>
                <a:cs typeface="Dumondi Condensed"/>
                <a:sym typeface="Dumondi Condensed"/>
              </a:rPr>
              <a:t>Data Preparation: Cleaned and merged data , Apply Dax formulas.</a:t>
            </a:r>
          </a:p>
          <a:p>
            <a:pPr marL="754559" lvl="1" indent="-377280" algn="l">
              <a:lnSpc>
                <a:spcPts val="3984"/>
              </a:lnSpc>
              <a:buFont typeface="Arial"/>
              <a:buChar char="•"/>
            </a:pPr>
            <a:r>
              <a:rPr lang="en-US" sz="3494" spc="76">
                <a:solidFill>
                  <a:srgbClr val="000000"/>
                </a:solidFill>
                <a:latin typeface="Dumondi Condensed"/>
                <a:ea typeface="Dumondi Condensed"/>
                <a:cs typeface="Dumondi Condensed"/>
                <a:sym typeface="Dumondi Condensed"/>
              </a:rPr>
              <a:t>Visualization: Created charts with slicers.</a:t>
            </a:r>
          </a:p>
          <a:p>
            <a:pPr marL="754559" lvl="1" indent="-377280" algn="l">
              <a:lnSpc>
                <a:spcPts val="3984"/>
              </a:lnSpc>
              <a:buFont typeface="Arial"/>
              <a:buChar char="•"/>
            </a:pPr>
            <a:r>
              <a:rPr lang="en-US" sz="3494" spc="76">
                <a:solidFill>
                  <a:srgbClr val="000000"/>
                </a:solidFill>
                <a:latin typeface="Dumondi Condensed"/>
                <a:ea typeface="Dumondi Condensed"/>
                <a:cs typeface="Dumondi Condensed"/>
                <a:sym typeface="Dumondi Condensed"/>
              </a:rPr>
              <a:t>Analysis: Calculated KPIs and trends.</a:t>
            </a:r>
          </a:p>
          <a:p>
            <a:pPr algn="l">
              <a:lnSpc>
                <a:spcPts val="3984"/>
              </a:lnSpc>
            </a:pPr>
            <a:endParaRPr lang="en-US" sz="3494" spc="76">
              <a:solidFill>
                <a:srgbClr val="000000"/>
              </a:solidFill>
              <a:latin typeface="Dumondi Condensed"/>
              <a:ea typeface="Dumondi Condensed"/>
              <a:cs typeface="Dumondi Condensed"/>
              <a:sym typeface="Dumondi Condense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6046290" y="8045290"/>
            <a:ext cx="2241710" cy="2241710"/>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45EE9"/>
            </a:solidFill>
          </p:spPr>
        </p:sp>
        <p:sp>
          <p:nvSpPr>
            <p:cNvPr id="4" name="TextBox 4"/>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rot="-10106257">
            <a:off x="-1490459" y="-1030362"/>
            <a:ext cx="3363512" cy="3363512"/>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27354"/>
            </a:solidFill>
          </p:spPr>
        </p:sp>
        <p:sp>
          <p:nvSpPr>
            <p:cNvPr id="7" name="TextBox 7"/>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584396" y="234412"/>
            <a:ext cx="16090848" cy="8866058"/>
            <a:chOff x="0" y="0"/>
            <a:chExt cx="18758712" cy="10336052"/>
          </a:xfrm>
        </p:grpSpPr>
        <p:sp>
          <p:nvSpPr>
            <p:cNvPr id="9" name="Freeform 9"/>
            <p:cNvSpPr/>
            <p:nvPr/>
          </p:nvSpPr>
          <p:spPr>
            <a:xfrm>
              <a:off x="31750" y="31750"/>
              <a:ext cx="18695212" cy="10272551"/>
            </a:xfrm>
            <a:custGeom>
              <a:avLst/>
              <a:gdLst/>
              <a:ahLst/>
              <a:cxnLst/>
              <a:rect l="l" t="t" r="r" b="b"/>
              <a:pathLst>
                <a:path w="18695212" h="10272551">
                  <a:moveTo>
                    <a:pt x="18602502" y="10272551"/>
                  </a:moveTo>
                  <a:lnTo>
                    <a:pt x="92710" y="10272551"/>
                  </a:lnTo>
                  <a:cubicBezTo>
                    <a:pt x="41910" y="10272551"/>
                    <a:pt x="0" y="10230641"/>
                    <a:pt x="0" y="10179841"/>
                  </a:cubicBezTo>
                  <a:lnTo>
                    <a:pt x="0" y="92710"/>
                  </a:lnTo>
                  <a:cubicBezTo>
                    <a:pt x="0" y="41910"/>
                    <a:pt x="41910" y="0"/>
                    <a:pt x="92710" y="0"/>
                  </a:cubicBezTo>
                  <a:lnTo>
                    <a:pt x="18601232" y="0"/>
                  </a:lnTo>
                  <a:cubicBezTo>
                    <a:pt x="18652032" y="0"/>
                    <a:pt x="18693943" y="41910"/>
                    <a:pt x="18693943" y="92710"/>
                  </a:cubicBezTo>
                  <a:lnTo>
                    <a:pt x="18693943" y="10178572"/>
                  </a:lnTo>
                  <a:cubicBezTo>
                    <a:pt x="18695212" y="10230641"/>
                    <a:pt x="18653302" y="10272551"/>
                    <a:pt x="18602502" y="10272551"/>
                  </a:cubicBezTo>
                  <a:close/>
                </a:path>
              </a:pathLst>
            </a:custGeom>
            <a:solidFill>
              <a:srgbClr val="FFFFFF"/>
            </a:solidFill>
          </p:spPr>
        </p:sp>
        <p:sp>
          <p:nvSpPr>
            <p:cNvPr id="10" name="Freeform 10"/>
            <p:cNvSpPr/>
            <p:nvPr/>
          </p:nvSpPr>
          <p:spPr>
            <a:xfrm>
              <a:off x="0" y="0"/>
              <a:ext cx="18758712" cy="10336052"/>
            </a:xfrm>
            <a:custGeom>
              <a:avLst/>
              <a:gdLst/>
              <a:ahLst/>
              <a:cxnLst/>
              <a:rect l="l" t="t" r="r" b="b"/>
              <a:pathLst>
                <a:path w="18758712" h="10336052">
                  <a:moveTo>
                    <a:pt x="18634252" y="59690"/>
                  </a:moveTo>
                  <a:cubicBezTo>
                    <a:pt x="18669812" y="59690"/>
                    <a:pt x="18699021" y="88900"/>
                    <a:pt x="18699021" y="124460"/>
                  </a:cubicBezTo>
                  <a:lnTo>
                    <a:pt x="18699021" y="10211592"/>
                  </a:lnTo>
                  <a:cubicBezTo>
                    <a:pt x="18699021" y="10247152"/>
                    <a:pt x="18669812" y="10276362"/>
                    <a:pt x="18634252" y="10276362"/>
                  </a:cubicBezTo>
                  <a:lnTo>
                    <a:pt x="124460" y="10276362"/>
                  </a:lnTo>
                  <a:cubicBezTo>
                    <a:pt x="88900" y="10276362"/>
                    <a:pt x="59690" y="10247152"/>
                    <a:pt x="59690" y="10211592"/>
                  </a:cubicBezTo>
                  <a:lnTo>
                    <a:pt x="59690" y="124460"/>
                  </a:lnTo>
                  <a:cubicBezTo>
                    <a:pt x="59690" y="88900"/>
                    <a:pt x="88900" y="59690"/>
                    <a:pt x="124460" y="59690"/>
                  </a:cubicBezTo>
                  <a:lnTo>
                    <a:pt x="18634252" y="59690"/>
                  </a:lnTo>
                  <a:moveTo>
                    <a:pt x="18634252" y="0"/>
                  </a:moveTo>
                  <a:lnTo>
                    <a:pt x="124460" y="0"/>
                  </a:lnTo>
                  <a:cubicBezTo>
                    <a:pt x="55880" y="0"/>
                    <a:pt x="0" y="55880"/>
                    <a:pt x="0" y="124460"/>
                  </a:cubicBezTo>
                  <a:lnTo>
                    <a:pt x="0" y="10211592"/>
                  </a:lnTo>
                  <a:cubicBezTo>
                    <a:pt x="0" y="10280172"/>
                    <a:pt x="55880" y="10336052"/>
                    <a:pt x="124460" y="10336052"/>
                  </a:cubicBezTo>
                  <a:lnTo>
                    <a:pt x="18634252" y="10336052"/>
                  </a:lnTo>
                  <a:cubicBezTo>
                    <a:pt x="18702832" y="10336052"/>
                    <a:pt x="18758712" y="10280172"/>
                    <a:pt x="18758712" y="10211592"/>
                  </a:cubicBezTo>
                  <a:lnTo>
                    <a:pt x="18758712" y="124460"/>
                  </a:lnTo>
                  <a:cubicBezTo>
                    <a:pt x="18758712" y="55880"/>
                    <a:pt x="18702832" y="0"/>
                    <a:pt x="18634252" y="0"/>
                  </a:cubicBezTo>
                  <a:close/>
                </a:path>
              </a:pathLst>
            </a:custGeom>
            <a:solidFill>
              <a:srgbClr val="191919"/>
            </a:solidFill>
          </p:spPr>
        </p:sp>
      </p:grpSp>
      <p:grpSp>
        <p:nvGrpSpPr>
          <p:cNvPr id="11" name="Group 11"/>
          <p:cNvGrpSpPr/>
          <p:nvPr/>
        </p:nvGrpSpPr>
        <p:grpSpPr>
          <a:xfrm>
            <a:off x="15751762" y="1050634"/>
            <a:ext cx="1154593" cy="321067"/>
            <a:chOff x="0" y="0"/>
            <a:chExt cx="1539457" cy="428090"/>
          </a:xfrm>
        </p:grpSpPr>
        <p:grpSp>
          <p:nvGrpSpPr>
            <p:cNvPr id="12" name="Group 12"/>
            <p:cNvGrpSpPr/>
            <p:nvPr/>
          </p:nvGrpSpPr>
          <p:grpSpPr>
            <a:xfrm>
              <a:off x="0" y="0"/>
              <a:ext cx="428090" cy="428090"/>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5C853"/>
              </a:solidFill>
            </p:spPr>
          </p:sp>
          <p:sp>
            <p:nvSpPr>
              <p:cNvPr id="14" name="TextBox 14"/>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15" name="Group 15"/>
            <p:cNvGrpSpPr/>
            <p:nvPr/>
          </p:nvGrpSpPr>
          <p:grpSpPr>
            <a:xfrm>
              <a:off x="556206" y="0"/>
              <a:ext cx="428090" cy="428090"/>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27354"/>
              </a:solidFill>
            </p:spPr>
          </p:sp>
          <p:sp>
            <p:nvSpPr>
              <p:cNvPr id="17" name="TextBox 17"/>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18" name="Group 18"/>
            <p:cNvGrpSpPr/>
            <p:nvPr/>
          </p:nvGrpSpPr>
          <p:grpSpPr>
            <a:xfrm>
              <a:off x="1111367" y="0"/>
              <a:ext cx="428090" cy="428090"/>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45EE9"/>
              </a:solidFill>
            </p:spPr>
          </p:sp>
          <p:sp>
            <p:nvSpPr>
              <p:cNvPr id="20" name="TextBox 20"/>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grpSp>
        <p:nvGrpSpPr>
          <p:cNvPr id="21" name="Group 21"/>
          <p:cNvGrpSpPr/>
          <p:nvPr/>
        </p:nvGrpSpPr>
        <p:grpSpPr>
          <a:xfrm>
            <a:off x="516769" y="7432040"/>
            <a:ext cx="1023862" cy="1023862"/>
            <a:chOff x="0" y="0"/>
            <a:chExt cx="812800" cy="812800"/>
          </a:xfrm>
        </p:grpSpPr>
        <p:sp>
          <p:nvSpPr>
            <p:cNvPr id="22" name="Freeform 2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27354"/>
            </a:solidFill>
          </p:spPr>
        </p:sp>
        <p:sp>
          <p:nvSpPr>
            <p:cNvPr id="23" name="TextBox 23"/>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24" name="Group 24"/>
          <p:cNvGrpSpPr/>
          <p:nvPr/>
        </p:nvGrpSpPr>
        <p:grpSpPr>
          <a:xfrm rot="-10106257">
            <a:off x="3912022" y="60942"/>
            <a:ext cx="676596" cy="676596"/>
            <a:chOff x="0" y="0"/>
            <a:chExt cx="812800" cy="812800"/>
          </a:xfrm>
        </p:grpSpPr>
        <p:sp>
          <p:nvSpPr>
            <p:cNvPr id="25" name="Freeform 2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45EE9"/>
            </a:solidFill>
          </p:spPr>
        </p:sp>
        <p:sp>
          <p:nvSpPr>
            <p:cNvPr id="26" name="TextBox 26"/>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27" name="Group 27"/>
          <p:cNvGrpSpPr/>
          <p:nvPr/>
        </p:nvGrpSpPr>
        <p:grpSpPr>
          <a:xfrm>
            <a:off x="-1453634" y="8045290"/>
            <a:ext cx="3629641" cy="3629641"/>
            <a:chOff x="0" y="0"/>
            <a:chExt cx="812800" cy="812800"/>
          </a:xfrm>
        </p:grpSpPr>
        <p:sp>
          <p:nvSpPr>
            <p:cNvPr id="28" name="Freeform 2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5C853"/>
            </a:solidFill>
          </p:spPr>
        </p:sp>
        <p:sp>
          <p:nvSpPr>
            <p:cNvPr id="29" name="TextBox 29"/>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30" name="Group 30"/>
          <p:cNvGrpSpPr/>
          <p:nvPr/>
        </p:nvGrpSpPr>
        <p:grpSpPr>
          <a:xfrm>
            <a:off x="17259300" y="7432040"/>
            <a:ext cx="705891" cy="705891"/>
            <a:chOff x="0" y="0"/>
            <a:chExt cx="812800" cy="812800"/>
          </a:xfrm>
        </p:grpSpPr>
        <p:sp>
          <p:nvSpPr>
            <p:cNvPr id="31" name="Freeform 3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5C853"/>
            </a:solidFill>
          </p:spPr>
        </p:sp>
        <p:sp>
          <p:nvSpPr>
            <p:cNvPr id="32" name="TextBox 32"/>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sp>
        <p:nvSpPr>
          <p:cNvPr id="33" name="Freeform 33"/>
          <p:cNvSpPr/>
          <p:nvPr/>
        </p:nvSpPr>
        <p:spPr>
          <a:xfrm>
            <a:off x="385853" y="455851"/>
            <a:ext cx="1790154" cy="1145699"/>
          </a:xfrm>
          <a:custGeom>
            <a:avLst/>
            <a:gdLst/>
            <a:ahLst/>
            <a:cxnLst/>
            <a:rect l="l" t="t" r="r" b="b"/>
            <a:pathLst>
              <a:path w="1790154" h="1145699">
                <a:moveTo>
                  <a:pt x="0" y="0"/>
                </a:moveTo>
                <a:lnTo>
                  <a:pt x="1790154" y="0"/>
                </a:lnTo>
                <a:lnTo>
                  <a:pt x="1790154" y="1145698"/>
                </a:lnTo>
                <a:lnTo>
                  <a:pt x="0" y="114569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8" name="TextBox 38"/>
          <p:cNvSpPr txBox="1"/>
          <p:nvPr/>
        </p:nvSpPr>
        <p:spPr>
          <a:xfrm>
            <a:off x="2692442" y="5472104"/>
            <a:ext cx="12268200" cy="1545936"/>
          </a:xfrm>
          <a:prstGeom prst="rect">
            <a:avLst/>
          </a:prstGeom>
        </p:spPr>
        <p:txBody>
          <a:bodyPr wrap="square" lIns="0" tIns="0" rIns="0" bIns="0" rtlCol="0" anchor="t">
            <a:spAutoFit/>
          </a:bodyPr>
          <a:lstStyle/>
          <a:p>
            <a:pPr algn="l">
              <a:lnSpc>
                <a:spcPct val="150000"/>
              </a:lnSpc>
            </a:pPr>
            <a:r>
              <a:rPr lang="en-US" sz="3494" spc="76" dirty="0">
                <a:solidFill>
                  <a:srgbClr val="000000"/>
                </a:solidFill>
                <a:latin typeface="Dumondi Condensed"/>
                <a:ea typeface="Dumondi Condensed"/>
                <a:cs typeface="Dumondi Condensed"/>
                <a:sym typeface="Dumondi Condensed"/>
              </a:rPr>
              <a:t>3. Profit Margin: To know about profit margin</a:t>
            </a:r>
          </a:p>
          <a:p>
            <a:pPr>
              <a:lnSpc>
                <a:spcPct val="150000"/>
              </a:lnSpc>
            </a:pPr>
            <a:r>
              <a:rPr lang="en-US" sz="3494" spc="76" dirty="0">
                <a:solidFill>
                  <a:srgbClr val="000000"/>
                </a:solidFill>
                <a:latin typeface="Dumondi Condensed" panose="020B0604020202020204" charset="-34"/>
                <a:ea typeface="Dumondi Condensed"/>
                <a:cs typeface="Dumondi Condensed" panose="020B0604020202020204" charset="-34"/>
                <a:sym typeface="Dumondi Condensed"/>
              </a:rPr>
              <a:t>    </a:t>
            </a:r>
            <a:r>
              <a:rPr lang="en-IN" sz="2800" b="0" dirty="0" err="1">
                <a:solidFill>
                  <a:srgbClr val="000000"/>
                </a:solidFill>
                <a:effectLst/>
                <a:latin typeface="Dumondi Condensed" panose="020B0604020202020204" charset="-34"/>
                <a:cs typeface="Dumondi Condensed" panose="020B0604020202020204" charset="-34"/>
              </a:rPr>
              <a:t>ProfitMargin</a:t>
            </a:r>
            <a:r>
              <a:rPr lang="en-IN" sz="2800" b="0" dirty="0">
                <a:solidFill>
                  <a:srgbClr val="000000"/>
                </a:solidFill>
                <a:effectLst/>
                <a:latin typeface="Dumondi Condensed" panose="020B0604020202020204" charset="-34"/>
                <a:cs typeface="Dumondi Condensed" panose="020B0604020202020204" charset="-34"/>
              </a:rPr>
              <a:t> = </a:t>
            </a:r>
            <a:r>
              <a:rPr lang="en-IN" sz="2800" b="0" dirty="0">
                <a:solidFill>
                  <a:srgbClr val="3165BB"/>
                </a:solidFill>
                <a:effectLst/>
                <a:latin typeface="Dumondi Condensed" panose="020B0604020202020204" charset="-34"/>
                <a:cs typeface="Dumondi Condensed" panose="020B0604020202020204" charset="-34"/>
              </a:rPr>
              <a:t>DIVIDE</a:t>
            </a:r>
            <a:r>
              <a:rPr lang="en-IN" sz="2800" b="0" dirty="0">
                <a:solidFill>
                  <a:srgbClr val="000000"/>
                </a:solidFill>
                <a:effectLst/>
                <a:latin typeface="Dumondi Condensed" panose="020B0604020202020204" charset="-34"/>
                <a:cs typeface="Dumondi Condensed" panose="020B0604020202020204" charset="-34"/>
              </a:rPr>
              <a:t>(</a:t>
            </a:r>
            <a:r>
              <a:rPr lang="en-IN" sz="2800" b="0" dirty="0">
                <a:solidFill>
                  <a:srgbClr val="68349C"/>
                </a:solidFill>
                <a:effectLst/>
                <a:latin typeface="Dumondi Condensed" panose="020B0604020202020204" charset="-34"/>
                <a:cs typeface="Dumondi Condensed" panose="020B0604020202020204" charset="-34"/>
              </a:rPr>
              <a:t>[Total Profit]</a:t>
            </a:r>
            <a:r>
              <a:rPr lang="en-IN" sz="2800" b="0" dirty="0">
                <a:solidFill>
                  <a:srgbClr val="000000"/>
                </a:solidFill>
                <a:effectLst/>
                <a:latin typeface="Dumondi Condensed" panose="020B0604020202020204" charset="-34"/>
                <a:cs typeface="Dumondi Condensed" panose="020B0604020202020204" charset="-34"/>
              </a:rPr>
              <a:t>,</a:t>
            </a:r>
            <a:r>
              <a:rPr lang="en-IN" sz="2800" b="0" dirty="0">
                <a:solidFill>
                  <a:srgbClr val="68349C"/>
                </a:solidFill>
                <a:effectLst/>
                <a:latin typeface="Dumondi Condensed" panose="020B0604020202020204" charset="-34"/>
                <a:cs typeface="Dumondi Condensed" panose="020B0604020202020204" charset="-34"/>
              </a:rPr>
              <a:t>[</a:t>
            </a:r>
            <a:r>
              <a:rPr lang="en-IN" sz="2800" b="0" dirty="0" err="1">
                <a:solidFill>
                  <a:srgbClr val="68349C"/>
                </a:solidFill>
                <a:effectLst/>
                <a:latin typeface="Dumondi Condensed" panose="020B0604020202020204" charset="-34"/>
                <a:cs typeface="Dumondi Condensed" panose="020B0604020202020204" charset="-34"/>
              </a:rPr>
              <a:t>TotalRevenue</a:t>
            </a:r>
            <a:r>
              <a:rPr lang="en-IN" sz="2800" b="0" dirty="0">
                <a:solidFill>
                  <a:srgbClr val="68349C"/>
                </a:solidFill>
                <a:effectLst/>
                <a:latin typeface="Dumondi Condensed" panose="020B0604020202020204" charset="-34"/>
                <a:cs typeface="Dumondi Condensed" panose="020B0604020202020204" charset="-34"/>
              </a:rPr>
              <a:t>]</a:t>
            </a:r>
            <a:r>
              <a:rPr lang="en-IN" sz="2800" b="0" dirty="0">
                <a:solidFill>
                  <a:srgbClr val="000000"/>
                </a:solidFill>
                <a:effectLst/>
                <a:latin typeface="Dumondi Condensed" panose="020B0604020202020204" charset="-34"/>
                <a:cs typeface="Dumondi Condensed" panose="020B0604020202020204" charset="-34"/>
              </a:rPr>
              <a:t>, </a:t>
            </a:r>
            <a:r>
              <a:rPr lang="en-IN" sz="2800" b="0" dirty="0">
                <a:solidFill>
                  <a:srgbClr val="098658"/>
                </a:solidFill>
                <a:effectLst/>
                <a:latin typeface="Dumondi Condensed" panose="020B0604020202020204" charset="-34"/>
                <a:cs typeface="Dumondi Condensed" panose="020B0604020202020204" charset="-34"/>
              </a:rPr>
              <a:t>0</a:t>
            </a:r>
            <a:r>
              <a:rPr lang="en-IN" sz="2800" b="0" dirty="0">
                <a:solidFill>
                  <a:srgbClr val="000000"/>
                </a:solidFill>
                <a:effectLst/>
                <a:latin typeface="Dumondi Condensed" panose="020B0604020202020204" charset="-34"/>
                <a:cs typeface="Dumondi Condensed" panose="020B0604020202020204" charset="-34"/>
              </a:rPr>
              <a:t>)</a:t>
            </a:r>
          </a:p>
        </p:txBody>
      </p:sp>
      <p:sp>
        <p:nvSpPr>
          <p:cNvPr id="40" name="TextBox 40"/>
          <p:cNvSpPr txBox="1"/>
          <p:nvPr/>
        </p:nvSpPr>
        <p:spPr>
          <a:xfrm>
            <a:off x="2456933" y="498994"/>
            <a:ext cx="12409247" cy="1261605"/>
          </a:xfrm>
          <a:prstGeom prst="rect">
            <a:avLst/>
          </a:prstGeom>
        </p:spPr>
        <p:txBody>
          <a:bodyPr lIns="0" tIns="0" rIns="0" bIns="0" rtlCol="0" anchor="t">
            <a:spAutoFit/>
          </a:bodyPr>
          <a:lstStyle/>
          <a:p>
            <a:pPr algn="just">
              <a:lnSpc>
                <a:spcPts val="10262"/>
              </a:lnSpc>
              <a:spcBef>
                <a:spcPct val="0"/>
              </a:spcBef>
            </a:pPr>
            <a:r>
              <a:rPr lang="en-US" sz="7330" b="1">
                <a:solidFill>
                  <a:srgbClr val="000000"/>
                </a:solidFill>
                <a:latin typeface="Asap Condensed Bold"/>
                <a:ea typeface="Asap Condensed Bold"/>
                <a:cs typeface="Asap Condensed Bold"/>
                <a:sym typeface="Asap Condensed Bold"/>
              </a:rPr>
              <a:t>APPLYING DAX FORMULAS</a:t>
            </a:r>
          </a:p>
        </p:txBody>
      </p:sp>
      <p:sp>
        <p:nvSpPr>
          <p:cNvPr id="41" name="TextBox 41"/>
          <p:cNvSpPr txBox="1"/>
          <p:nvPr/>
        </p:nvSpPr>
        <p:spPr>
          <a:xfrm>
            <a:off x="1378432" y="1684399"/>
            <a:ext cx="5743776" cy="565984"/>
          </a:xfrm>
          <a:prstGeom prst="rect">
            <a:avLst/>
          </a:prstGeom>
        </p:spPr>
        <p:txBody>
          <a:bodyPr lIns="0" tIns="0" rIns="0" bIns="0" rtlCol="0" anchor="t">
            <a:spAutoFit/>
          </a:bodyPr>
          <a:lstStyle/>
          <a:p>
            <a:pPr algn="ctr">
              <a:lnSpc>
                <a:spcPts val="4504"/>
              </a:lnSpc>
              <a:spcBef>
                <a:spcPct val="0"/>
              </a:spcBef>
            </a:pPr>
            <a:r>
              <a:rPr lang="en-US" sz="3217" b="1">
                <a:solidFill>
                  <a:srgbClr val="000000"/>
                </a:solidFill>
                <a:latin typeface="29LT Adir Bold"/>
                <a:ea typeface="29LT Adir Bold"/>
                <a:cs typeface="29LT Adir Bold"/>
                <a:sym typeface="29LT Adir Bold"/>
              </a:rPr>
              <a:t>Key DAX Formulas Used:</a:t>
            </a:r>
          </a:p>
        </p:txBody>
      </p:sp>
      <p:sp>
        <p:nvSpPr>
          <p:cNvPr id="42" name="TextBox 42"/>
          <p:cNvSpPr txBox="1"/>
          <p:nvPr/>
        </p:nvSpPr>
        <p:spPr>
          <a:xfrm>
            <a:off x="2357145" y="2348847"/>
            <a:ext cx="14258242" cy="1592744"/>
          </a:xfrm>
          <a:prstGeom prst="rect">
            <a:avLst/>
          </a:prstGeom>
        </p:spPr>
        <p:txBody>
          <a:bodyPr lIns="0" tIns="0" rIns="0" bIns="0" rtlCol="0" anchor="t">
            <a:spAutoFit/>
          </a:bodyPr>
          <a:lstStyle/>
          <a:p>
            <a:pPr marL="754559" lvl="1" indent="-377280">
              <a:lnSpc>
                <a:spcPct val="150000"/>
              </a:lnSpc>
              <a:buFontTx/>
              <a:buAutoNum type="arabicPeriod"/>
            </a:pPr>
            <a:r>
              <a:rPr lang="en-IN" sz="3600" b="0" dirty="0">
                <a:solidFill>
                  <a:srgbClr val="000000"/>
                </a:solidFill>
                <a:effectLst/>
                <a:latin typeface="Dumondi Condensed" panose="020B0604020202020204" charset="-34"/>
                <a:cs typeface="Dumondi Condensed" panose="020B0604020202020204" charset="-34"/>
              </a:rPr>
              <a:t>Total Profit : </a:t>
            </a:r>
            <a:r>
              <a:rPr lang="en-IN" sz="3600" dirty="0">
                <a:latin typeface="Dumondi Condensed" panose="020B0604020202020204" charset="-34"/>
                <a:cs typeface="Dumondi Condensed" panose="020B0604020202020204" charset="-34"/>
              </a:rPr>
              <a:t>To calculate overall profit </a:t>
            </a:r>
          </a:p>
          <a:p>
            <a:pPr marL="377279" lvl="1">
              <a:lnSpc>
                <a:spcPct val="150000"/>
              </a:lnSpc>
            </a:pPr>
            <a:r>
              <a:rPr lang="en-IN" sz="3600" b="0" dirty="0">
                <a:solidFill>
                  <a:srgbClr val="000000"/>
                </a:solidFill>
                <a:effectLst/>
                <a:latin typeface="Dumondi Condensed" panose="020B0604020202020204" charset="-34"/>
                <a:cs typeface="Dumondi Condensed" panose="020B0604020202020204" charset="-34"/>
              </a:rPr>
              <a:t>    </a:t>
            </a:r>
            <a:r>
              <a:rPr lang="en-IN" sz="2800" b="0" dirty="0">
                <a:solidFill>
                  <a:srgbClr val="000000"/>
                </a:solidFill>
                <a:effectLst/>
                <a:latin typeface="Dumondi Condensed" panose="020B0604020202020204" charset="-34"/>
                <a:cs typeface="Dumondi Condensed" panose="020B0604020202020204" charset="-34"/>
              </a:rPr>
              <a:t>TotalProfit = </a:t>
            </a:r>
            <a:r>
              <a:rPr lang="en-IN" sz="2800" b="0" dirty="0">
                <a:solidFill>
                  <a:srgbClr val="3165BB"/>
                </a:solidFill>
                <a:effectLst/>
                <a:latin typeface="Dumondi Condensed" panose="020B0604020202020204" charset="-34"/>
                <a:cs typeface="Dumondi Condensed" panose="020B0604020202020204" charset="-34"/>
              </a:rPr>
              <a:t>SUM</a:t>
            </a:r>
            <a:r>
              <a:rPr lang="en-IN" sz="2800" b="0" dirty="0">
                <a:solidFill>
                  <a:srgbClr val="000000"/>
                </a:solidFill>
                <a:effectLst/>
                <a:latin typeface="Dumondi Condensed" panose="020B0604020202020204" charset="-34"/>
                <a:cs typeface="Dumondi Condensed" panose="020B0604020202020204" charset="-34"/>
              </a:rPr>
              <a:t>(</a:t>
            </a:r>
            <a:r>
              <a:rPr lang="en-IN" sz="2800" b="0" dirty="0">
                <a:solidFill>
                  <a:srgbClr val="001080"/>
                </a:solidFill>
                <a:effectLst/>
                <a:latin typeface="Dumondi Condensed" panose="020B0604020202020204" charset="-34"/>
                <a:cs typeface="Dumondi Condensed" panose="020B0604020202020204" charset="-34"/>
              </a:rPr>
              <a:t>financials[Profit]</a:t>
            </a:r>
            <a:r>
              <a:rPr lang="en-IN" sz="2800" b="0" dirty="0">
                <a:solidFill>
                  <a:srgbClr val="000000"/>
                </a:solidFill>
                <a:effectLst/>
                <a:latin typeface="Dumondi Condensed" panose="020B0604020202020204" charset="-34"/>
                <a:cs typeface="Dumondi Condensed" panose="020B0604020202020204" charset="-34"/>
              </a:rPr>
              <a:t>)</a:t>
            </a:r>
          </a:p>
        </p:txBody>
      </p:sp>
      <p:sp>
        <p:nvSpPr>
          <p:cNvPr id="43" name="TextBox 43"/>
          <p:cNvSpPr txBox="1"/>
          <p:nvPr/>
        </p:nvSpPr>
        <p:spPr>
          <a:xfrm>
            <a:off x="2701967" y="3938955"/>
            <a:ext cx="14258242" cy="1399037"/>
          </a:xfrm>
          <a:prstGeom prst="rect">
            <a:avLst/>
          </a:prstGeom>
        </p:spPr>
        <p:txBody>
          <a:bodyPr lIns="0" tIns="0" rIns="0" bIns="0" rtlCol="0" anchor="t">
            <a:spAutoFit/>
          </a:bodyPr>
          <a:lstStyle/>
          <a:p>
            <a:pPr algn="l">
              <a:lnSpc>
                <a:spcPct val="150000"/>
              </a:lnSpc>
            </a:pPr>
            <a:r>
              <a:rPr lang="en-US" sz="3494" spc="76" dirty="0">
                <a:solidFill>
                  <a:srgbClr val="000000"/>
                </a:solidFill>
                <a:latin typeface="Dumondi Condensed"/>
                <a:ea typeface="Dumondi Condensed"/>
                <a:cs typeface="Dumondi Condensed"/>
                <a:sym typeface="Dumondi Condensed"/>
              </a:rPr>
              <a:t>2.Total Revenue: Summed up sales figures to track overall performance.</a:t>
            </a:r>
          </a:p>
          <a:p>
            <a:pPr>
              <a:lnSpc>
                <a:spcPct val="150000"/>
              </a:lnSpc>
            </a:pPr>
            <a:r>
              <a:rPr lang="en-US" sz="2800" spc="76" dirty="0">
                <a:solidFill>
                  <a:srgbClr val="000000"/>
                </a:solidFill>
                <a:latin typeface="Dumondi Condensed" panose="020B0604020202020204" charset="-34"/>
                <a:ea typeface="Dumondi Condensed"/>
                <a:cs typeface="Dumondi Condensed" panose="020B0604020202020204" charset="-34"/>
                <a:sym typeface="Dumondi Condensed"/>
              </a:rPr>
              <a:t>     </a:t>
            </a:r>
            <a:r>
              <a:rPr lang="en-IN" sz="2800" b="0" dirty="0" err="1">
                <a:solidFill>
                  <a:srgbClr val="000000"/>
                </a:solidFill>
                <a:effectLst/>
                <a:latin typeface="Dumondi Condensed" panose="020B0604020202020204" charset="-34"/>
                <a:cs typeface="Dumondi Condensed" panose="020B0604020202020204" charset="-34"/>
              </a:rPr>
              <a:t>TotalRevenue</a:t>
            </a:r>
            <a:r>
              <a:rPr lang="en-IN" sz="2800" b="0" dirty="0">
                <a:solidFill>
                  <a:srgbClr val="000000"/>
                </a:solidFill>
                <a:effectLst/>
                <a:latin typeface="Dumondi Condensed" panose="020B0604020202020204" charset="-34"/>
                <a:cs typeface="Dumondi Condensed" panose="020B0604020202020204" charset="-34"/>
              </a:rPr>
              <a:t> = </a:t>
            </a:r>
            <a:r>
              <a:rPr lang="en-IN" sz="2800" b="0" dirty="0">
                <a:solidFill>
                  <a:srgbClr val="3165BB"/>
                </a:solidFill>
                <a:effectLst/>
                <a:latin typeface="Dumondi Condensed" panose="020B0604020202020204" charset="-34"/>
                <a:cs typeface="Dumondi Condensed" panose="020B0604020202020204" charset="-34"/>
              </a:rPr>
              <a:t>SUM</a:t>
            </a:r>
            <a:r>
              <a:rPr lang="en-IN" sz="2800" b="0" dirty="0">
                <a:solidFill>
                  <a:srgbClr val="000000"/>
                </a:solidFill>
                <a:effectLst/>
                <a:latin typeface="Dumondi Condensed" panose="020B0604020202020204" charset="-34"/>
                <a:cs typeface="Dumondi Condensed" panose="020B0604020202020204" charset="-34"/>
              </a:rPr>
              <a:t>(</a:t>
            </a:r>
            <a:r>
              <a:rPr lang="en-IN" sz="2800" b="0" dirty="0">
                <a:solidFill>
                  <a:srgbClr val="001080"/>
                </a:solidFill>
                <a:effectLst/>
                <a:latin typeface="Dumondi Condensed" panose="020B0604020202020204" charset="-34"/>
                <a:cs typeface="Dumondi Condensed" panose="020B0604020202020204" charset="-34"/>
              </a:rPr>
              <a:t>financials[ Sales]</a:t>
            </a:r>
            <a:r>
              <a:rPr lang="en-IN" sz="2800" b="0" dirty="0">
                <a:solidFill>
                  <a:srgbClr val="000000"/>
                </a:solidFill>
                <a:effectLst/>
                <a:latin typeface="Dumondi Condensed" panose="020B0604020202020204" charset="-34"/>
                <a:cs typeface="Dumondi Condensed" panose="020B0604020202020204" charset="-34"/>
              </a:rPr>
              <a:t>)</a:t>
            </a:r>
          </a:p>
        </p:txBody>
      </p:sp>
      <p:sp>
        <p:nvSpPr>
          <p:cNvPr id="44" name="TextBox 44"/>
          <p:cNvSpPr txBox="1"/>
          <p:nvPr/>
        </p:nvSpPr>
        <p:spPr>
          <a:xfrm>
            <a:off x="2701967" y="7082729"/>
            <a:ext cx="11957277" cy="1972015"/>
          </a:xfrm>
          <a:prstGeom prst="rect">
            <a:avLst/>
          </a:prstGeom>
        </p:spPr>
        <p:txBody>
          <a:bodyPr wrap="square" lIns="0" tIns="0" rIns="0" bIns="0" rtlCol="0" anchor="t">
            <a:spAutoFit/>
          </a:bodyPr>
          <a:lstStyle/>
          <a:p>
            <a:pPr algn="l">
              <a:lnSpc>
                <a:spcPct val="150000"/>
              </a:lnSpc>
            </a:pPr>
            <a:r>
              <a:rPr lang="en-US" sz="3494" spc="76" dirty="0">
                <a:solidFill>
                  <a:srgbClr val="000000"/>
                </a:solidFill>
                <a:latin typeface="Dumondi Condensed"/>
                <a:ea typeface="Dumondi Condensed"/>
                <a:cs typeface="Dumondi Condensed"/>
                <a:sym typeface="Dumondi Condensed"/>
              </a:rPr>
              <a:t>4. Forecasted Revenue: To calculate overall forecasted revenue by considering 10%</a:t>
            </a:r>
          </a:p>
          <a:p>
            <a:pPr>
              <a:lnSpc>
                <a:spcPct val="150000"/>
              </a:lnSpc>
            </a:pPr>
            <a:r>
              <a:rPr lang="en-US" sz="2800" spc="76" dirty="0">
                <a:solidFill>
                  <a:srgbClr val="000000"/>
                </a:solidFill>
                <a:latin typeface="Dumondi Condensed" panose="020B0604020202020204" charset="-34"/>
                <a:ea typeface="Dumondi Condensed"/>
                <a:cs typeface="Dumondi Condensed" panose="020B0604020202020204" charset="-34"/>
                <a:sym typeface="Dumondi Condensed"/>
              </a:rPr>
              <a:t>    </a:t>
            </a:r>
            <a:r>
              <a:rPr lang="en-IN" sz="2800" b="0" dirty="0" err="1">
                <a:solidFill>
                  <a:srgbClr val="000000"/>
                </a:solidFill>
                <a:effectLst/>
                <a:latin typeface="Dumondi Condensed" panose="020B0604020202020204" charset="-34"/>
                <a:cs typeface="Dumondi Condensed" panose="020B0604020202020204" charset="-34"/>
              </a:rPr>
              <a:t>ForecastedRevenue</a:t>
            </a:r>
            <a:r>
              <a:rPr lang="en-IN" sz="2800" b="0" dirty="0">
                <a:solidFill>
                  <a:srgbClr val="000000"/>
                </a:solidFill>
                <a:effectLst/>
                <a:latin typeface="Dumondi Condensed" panose="020B0604020202020204" charset="-34"/>
                <a:cs typeface="Dumondi Condensed" panose="020B0604020202020204" charset="-34"/>
              </a:rPr>
              <a:t> = </a:t>
            </a:r>
            <a:r>
              <a:rPr lang="en-IN" sz="2800" b="0" dirty="0">
                <a:solidFill>
                  <a:srgbClr val="68349C"/>
                </a:solidFill>
                <a:effectLst/>
                <a:latin typeface="Dumondi Condensed" panose="020B0604020202020204" charset="-34"/>
                <a:cs typeface="Dumondi Condensed" panose="020B0604020202020204" charset="-34"/>
              </a:rPr>
              <a:t>[</a:t>
            </a:r>
            <a:r>
              <a:rPr lang="en-IN" sz="2800" b="0" dirty="0" err="1">
                <a:solidFill>
                  <a:srgbClr val="68349C"/>
                </a:solidFill>
                <a:effectLst/>
                <a:latin typeface="Dumondi Condensed" panose="020B0604020202020204" charset="-34"/>
                <a:cs typeface="Dumondi Condensed" panose="020B0604020202020204" charset="-34"/>
              </a:rPr>
              <a:t>TotalRevenue</a:t>
            </a:r>
            <a:r>
              <a:rPr lang="en-IN" sz="2800" b="0" dirty="0">
                <a:solidFill>
                  <a:srgbClr val="68349C"/>
                </a:solidFill>
                <a:effectLst/>
                <a:latin typeface="Dumondi Condensed" panose="020B0604020202020204" charset="-34"/>
                <a:cs typeface="Dumondi Condensed" panose="020B0604020202020204" charset="-34"/>
              </a:rPr>
              <a:t>]</a:t>
            </a:r>
            <a:r>
              <a:rPr lang="en-IN" sz="2800" b="0" dirty="0">
                <a:solidFill>
                  <a:srgbClr val="000000"/>
                </a:solidFill>
                <a:effectLst/>
                <a:latin typeface="Dumondi Condensed" panose="020B0604020202020204" charset="-34"/>
                <a:cs typeface="Dumondi Condensed" panose="020B0604020202020204" charset="-34"/>
              </a:rPr>
              <a:t> * </a:t>
            </a:r>
            <a:r>
              <a:rPr lang="en-IN" sz="2800" b="0" dirty="0">
                <a:solidFill>
                  <a:srgbClr val="098658"/>
                </a:solidFill>
                <a:effectLst/>
                <a:latin typeface="Dumondi Condensed" panose="020B0604020202020204" charset="-34"/>
                <a:cs typeface="Dumondi Condensed" panose="020B0604020202020204" charset="-34"/>
              </a:rPr>
              <a:t>1.10</a:t>
            </a:r>
            <a:endParaRPr lang="en-IN" sz="2800" b="0" dirty="0">
              <a:solidFill>
                <a:srgbClr val="000000"/>
              </a:solidFill>
              <a:effectLst/>
              <a:latin typeface="Dumondi Condensed" panose="020B0604020202020204" charset="-34"/>
              <a:cs typeface="Dumondi Condensed" panose="020B0604020202020204" charset="-34"/>
            </a:endParaRPr>
          </a:p>
          <a:p>
            <a:pPr algn="l">
              <a:lnSpc>
                <a:spcPts val="3984"/>
              </a:lnSpc>
            </a:pPr>
            <a:endParaRPr lang="en-US" sz="3494" spc="76" dirty="0">
              <a:solidFill>
                <a:srgbClr val="000000"/>
              </a:solidFill>
              <a:latin typeface="Dumondi Condensed"/>
              <a:ea typeface="Dumondi Condensed"/>
              <a:cs typeface="Dumondi Condensed"/>
              <a:sym typeface="Dumondi Condense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40FAE3-2E8C-2998-8D51-7FA13172DCC9}"/>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DFC35EA9-4B74-E57B-5084-97FEB722F14D}"/>
              </a:ext>
            </a:extLst>
          </p:cNvPr>
          <p:cNvGrpSpPr/>
          <p:nvPr/>
        </p:nvGrpSpPr>
        <p:grpSpPr>
          <a:xfrm>
            <a:off x="16356173" y="8446377"/>
            <a:ext cx="2241710" cy="2241710"/>
            <a:chOff x="0" y="0"/>
            <a:chExt cx="812800" cy="812800"/>
          </a:xfrm>
        </p:grpSpPr>
        <p:sp>
          <p:nvSpPr>
            <p:cNvPr id="3" name="Freeform 3">
              <a:extLst>
                <a:ext uri="{FF2B5EF4-FFF2-40B4-BE49-F238E27FC236}">
                  <a16:creationId xmlns:a16="http://schemas.microsoft.com/office/drawing/2014/main" id="{00A44C25-893C-B9C8-F242-BB890221517E}"/>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45EE9"/>
            </a:solidFill>
          </p:spPr>
        </p:sp>
        <p:sp>
          <p:nvSpPr>
            <p:cNvPr id="4" name="TextBox 4">
              <a:extLst>
                <a:ext uri="{FF2B5EF4-FFF2-40B4-BE49-F238E27FC236}">
                  <a16:creationId xmlns:a16="http://schemas.microsoft.com/office/drawing/2014/main" id="{1781676D-6BF2-DE71-BB16-82E7098128C4}"/>
                </a:ext>
              </a:extLst>
            </p:cNvPr>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5" name="Group 5">
            <a:extLst>
              <a:ext uri="{FF2B5EF4-FFF2-40B4-BE49-F238E27FC236}">
                <a16:creationId xmlns:a16="http://schemas.microsoft.com/office/drawing/2014/main" id="{2371ACF0-FD8B-FD25-2188-611DABB0760C}"/>
              </a:ext>
            </a:extLst>
          </p:cNvPr>
          <p:cNvGrpSpPr/>
          <p:nvPr/>
        </p:nvGrpSpPr>
        <p:grpSpPr>
          <a:xfrm rot="-10106257">
            <a:off x="-1490459" y="-1030362"/>
            <a:ext cx="3363512" cy="3363512"/>
            <a:chOff x="0" y="0"/>
            <a:chExt cx="812800" cy="812800"/>
          </a:xfrm>
        </p:grpSpPr>
        <p:sp>
          <p:nvSpPr>
            <p:cNvPr id="6" name="Freeform 6">
              <a:extLst>
                <a:ext uri="{FF2B5EF4-FFF2-40B4-BE49-F238E27FC236}">
                  <a16:creationId xmlns:a16="http://schemas.microsoft.com/office/drawing/2014/main" id="{E2D3FFCC-717C-2597-7DAB-CD109CF68A5E}"/>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27354"/>
            </a:solidFill>
          </p:spPr>
        </p:sp>
        <p:sp>
          <p:nvSpPr>
            <p:cNvPr id="7" name="TextBox 7">
              <a:extLst>
                <a:ext uri="{FF2B5EF4-FFF2-40B4-BE49-F238E27FC236}">
                  <a16:creationId xmlns:a16="http://schemas.microsoft.com/office/drawing/2014/main" id="{91553327-F70B-F978-9314-C266F394615D}"/>
                </a:ext>
              </a:extLst>
            </p:cNvPr>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8" name="Group 8">
            <a:extLst>
              <a:ext uri="{FF2B5EF4-FFF2-40B4-BE49-F238E27FC236}">
                <a16:creationId xmlns:a16="http://schemas.microsoft.com/office/drawing/2014/main" id="{9815BCFA-847C-35A8-76A5-8C4A84506D1A}"/>
              </a:ext>
            </a:extLst>
          </p:cNvPr>
          <p:cNvGrpSpPr/>
          <p:nvPr/>
        </p:nvGrpSpPr>
        <p:grpSpPr>
          <a:xfrm>
            <a:off x="1584396" y="234412"/>
            <a:ext cx="16090848" cy="9842428"/>
            <a:chOff x="0" y="0"/>
            <a:chExt cx="18758712" cy="10336052"/>
          </a:xfrm>
        </p:grpSpPr>
        <p:sp>
          <p:nvSpPr>
            <p:cNvPr id="9" name="Freeform 9">
              <a:extLst>
                <a:ext uri="{FF2B5EF4-FFF2-40B4-BE49-F238E27FC236}">
                  <a16:creationId xmlns:a16="http://schemas.microsoft.com/office/drawing/2014/main" id="{FE2BA8D6-A005-047E-FEE6-694F1BB15A77}"/>
                </a:ext>
              </a:extLst>
            </p:cNvPr>
            <p:cNvSpPr/>
            <p:nvPr/>
          </p:nvSpPr>
          <p:spPr>
            <a:xfrm>
              <a:off x="31750" y="31750"/>
              <a:ext cx="18695212" cy="10272551"/>
            </a:xfrm>
            <a:custGeom>
              <a:avLst/>
              <a:gdLst/>
              <a:ahLst/>
              <a:cxnLst/>
              <a:rect l="l" t="t" r="r" b="b"/>
              <a:pathLst>
                <a:path w="18695212" h="10272551">
                  <a:moveTo>
                    <a:pt x="18602502" y="10272551"/>
                  </a:moveTo>
                  <a:lnTo>
                    <a:pt x="92710" y="10272551"/>
                  </a:lnTo>
                  <a:cubicBezTo>
                    <a:pt x="41910" y="10272551"/>
                    <a:pt x="0" y="10230641"/>
                    <a:pt x="0" y="10179841"/>
                  </a:cubicBezTo>
                  <a:lnTo>
                    <a:pt x="0" y="92710"/>
                  </a:lnTo>
                  <a:cubicBezTo>
                    <a:pt x="0" y="41910"/>
                    <a:pt x="41910" y="0"/>
                    <a:pt x="92710" y="0"/>
                  </a:cubicBezTo>
                  <a:lnTo>
                    <a:pt x="18601232" y="0"/>
                  </a:lnTo>
                  <a:cubicBezTo>
                    <a:pt x="18652032" y="0"/>
                    <a:pt x="18693943" y="41910"/>
                    <a:pt x="18693943" y="92710"/>
                  </a:cubicBezTo>
                  <a:lnTo>
                    <a:pt x="18693943" y="10178572"/>
                  </a:lnTo>
                  <a:cubicBezTo>
                    <a:pt x="18695212" y="10230641"/>
                    <a:pt x="18653302" y="10272551"/>
                    <a:pt x="18602502" y="10272551"/>
                  </a:cubicBezTo>
                  <a:close/>
                </a:path>
              </a:pathLst>
            </a:custGeom>
            <a:solidFill>
              <a:srgbClr val="FFFFFF"/>
            </a:solidFill>
          </p:spPr>
        </p:sp>
        <p:sp>
          <p:nvSpPr>
            <p:cNvPr id="10" name="Freeform 10">
              <a:extLst>
                <a:ext uri="{FF2B5EF4-FFF2-40B4-BE49-F238E27FC236}">
                  <a16:creationId xmlns:a16="http://schemas.microsoft.com/office/drawing/2014/main" id="{78303301-636F-4FCB-8529-86BF18F91633}"/>
                </a:ext>
              </a:extLst>
            </p:cNvPr>
            <p:cNvSpPr/>
            <p:nvPr/>
          </p:nvSpPr>
          <p:spPr>
            <a:xfrm>
              <a:off x="0" y="0"/>
              <a:ext cx="18758712" cy="10336052"/>
            </a:xfrm>
            <a:custGeom>
              <a:avLst/>
              <a:gdLst/>
              <a:ahLst/>
              <a:cxnLst/>
              <a:rect l="l" t="t" r="r" b="b"/>
              <a:pathLst>
                <a:path w="18758712" h="10336052">
                  <a:moveTo>
                    <a:pt x="18634252" y="59690"/>
                  </a:moveTo>
                  <a:cubicBezTo>
                    <a:pt x="18669812" y="59690"/>
                    <a:pt x="18699021" y="88900"/>
                    <a:pt x="18699021" y="124460"/>
                  </a:cubicBezTo>
                  <a:lnTo>
                    <a:pt x="18699021" y="10211592"/>
                  </a:lnTo>
                  <a:cubicBezTo>
                    <a:pt x="18699021" y="10247152"/>
                    <a:pt x="18669812" y="10276362"/>
                    <a:pt x="18634252" y="10276362"/>
                  </a:cubicBezTo>
                  <a:lnTo>
                    <a:pt x="124460" y="10276362"/>
                  </a:lnTo>
                  <a:cubicBezTo>
                    <a:pt x="88900" y="10276362"/>
                    <a:pt x="59690" y="10247152"/>
                    <a:pt x="59690" y="10211592"/>
                  </a:cubicBezTo>
                  <a:lnTo>
                    <a:pt x="59690" y="124460"/>
                  </a:lnTo>
                  <a:cubicBezTo>
                    <a:pt x="59690" y="88900"/>
                    <a:pt x="88900" y="59690"/>
                    <a:pt x="124460" y="59690"/>
                  </a:cubicBezTo>
                  <a:lnTo>
                    <a:pt x="18634252" y="59690"/>
                  </a:lnTo>
                  <a:moveTo>
                    <a:pt x="18634252" y="0"/>
                  </a:moveTo>
                  <a:lnTo>
                    <a:pt x="124460" y="0"/>
                  </a:lnTo>
                  <a:cubicBezTo>
                    <a:pt x="55880" y="0"/>
                    <a:pt x="0" y="55880"/>
                    <a:pt x="0" y="124460"/>
                  </a:cubicBezTo>
                  <a:lnTo>
                    <a:pt x="0" y="10211592"/>
                  </a:lnTo>
                  <a:cubicBezTo>
                    <a:pt x="0" y="10280172"/>
                    <a:pt x="55880" y="10336052"/>
                    <a:pt x="124460" y="10336052"/>
                  </a:cubicBezTo>
                  <a:lnTo>
                    <a:pt x="18634252" y="10336052"/>
                  </a:lnTo>
                  <a:cubicBezTo>
                    <a:pt x="18702832" y="10336052"/>
                    <a:pt x="18758712" y="10280172"/>
                    <a:pt x="18758712" y="10211592"/>
                  </a:cubicBezTo>
                  <a:lnTo>
                    <a:pt x="18758712" y="124460"/>
                  </a:lnTo>
                  <a:cubicBezTo>
                    <a:pt x="18758712" y="55880"/>
                    <a:pt x="18702832" y="0"/>
                    <a:pt x="18634252" y="0"/>
                  </a:cubicBezTo>
                  <a:close/>
                </a:path>
              </a:pathLst>
            </a:custGeom>
            <a:solidFill>
              <a:srgbClr val="191919"/>
            </a:solidFill>
          </p:spPr>
        </p:sp>
      </p:grpSp>
      <p:grpSp>
        <p:nvGrpSpPr>
          <p:cNvPr id="11" name="Group 11">
            <a:extLst>
              <a:ext uri="{FF2B5EF4-FFF2-40B4-BE49-F238E27FC236}">
                <a16:creationId xmlns:a16="http://schemas.microsoft.com/office/drawing/2014/main" id="{F9208DB0-6BC6-D6F1-470A-023DA77B44B5}"/>
              </a:ext>
            </a:extLst>
          </p:cNvPr>
          <p:cNvGrpSpPr/>
          <p:nvPr/>
        </p:nvGrpSpPr>
        <p:grpSpPr>
          <a:xfrm>
            <a:off x="15751762" y="1050634"/>
            <a:ext cx="1154593" cy="321067"/>
            <a:chOff x="0" y="0"/>
            <a:chExt cx="1539457" cy="428090"/>
          </a:xfrm>
        </p:grpSpPr>
        <p:grpSp>
          <p:nvGrpSpPr>
            <p:cNvPr id="12" name="Group 12">
              <a:extLst>
                <a:ext uri="{FF2B5EF4-FFF2-40B4-BE49-F238E27FC236}">
                  <a16:creationId xmlns:a16="http://schemas.microsoft.com/office/drawing/2014/main" id="{68422408-2441-1C94-82B1-8AC75F4BFFE4}"/>
                </a:ext>
              </a:extLst>
            </p:cNvPr>
            <p:cNvGrpSpPr/>
            <p:nvPr/>
          </p:nvGrpSpPr>
          <p:grpSpPr>
            <a:xfrm>
              <a:off x="0" y="0"/>
              <a:ext cx="428090" cy="428090"/>
              <a:chOff x="0" y="0"/>
              <a:chExt cx="812800" cy="812800"/>
            </a:xfrm>
          </p:grpSpPr>
          <p:sp>
            <p:nvSpPr>
              <p:cNvPr id="13" name="Freeform 13">
                <a:extLst>
                  <a:ext uri="{FF2B5EF4-FFF2-40B4-BE49-F238E27FC236}">
                    <a16:creationId xmlns:a16="http://schemas.microsoft.com/office/drawing/2014/main" id="{CD712771-DEE4-B285-0425-2468E11C38EF}"/>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5C853"/>
              </a:solidFill>
            </p:spPr>
          </p:sp>
          <p:sp>
            <p:nvSpPr>
              <p:cNvPr id="14" name="TextBox 14">
                <a:extLst>
                  <a:ext uri="{FF2B5EF4-FFF2-40B4-BE49-F238E27FC236}">
                    <a16:creationId xmlns:a16="http://schemas.microsoft.com/office/drawing/2014/main" id="{295043A1-F10B-A570-F35E-72A307F24212}"/>
                  </a:ext>
                </a:extLst>
              </p:cNvPr>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15" name="Group 15">
              <a:extLst>
                <a:ext uri="{FF2B5EF4-FFF2-40B4-BE49-F238E27FC236}">
                  <a16:creationId xmlns:a16="http://schemas.microsoft.com/office/drawing/2014/main" id="{4A4C1B1C-E557-FC4D-187B-2FB3DAE747C7}"/>
                </a:ext>
              </a:extLst>
            </p:cNvPr>
            <p:cNvGrpSpPr/>
            <p:nvPr/>
          </p:nvGrpSpPr>
          <p:grpSpPr>
            <a:xfrm>
              <a:off x="556206" y="0"/>
              <a:ext cx="428090" cy="428090"/>
              <a:chOff x="0" y="0"/>
              <a:chExt cx="812800" cy="812800"/>
            </a:xfrm>
          </p:grpSpPr>
          <p:sp>
            <p:nvSpPr>
              <p:cNvPr id="16" name="Freeform 16">
                <a:extLst>
                  <a:ext uri="{FF2B5EF4-FFF2-40B4-BE49-F238E27FC236}">
                    <a16:creationId xmlns:a16="http://schemas.microsoft.com/office/drawing/2014/main" id="{04A06F40-2C72-D003-DD53-24212702E08F}"/>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27354"/>
              </a:solidFill>
            </p:spPr>
          </p:sp>
          <p:sp>
            <p:nvSpPr>
              <p:cNvPr id="17" name="TextBox 17">
                <a:extLst>
                  <a:ext uri="{FF2B5EF4-FFF2-40B4-BE49-F238E27FC236}">
                    <a16:creationId xmlns:a16="http://schemas.microsoft.com/office/drawing/2014/main" id="{E28D94D6-054E-3666-F1E6-EE75FE0997D4}"/>
                  </a:ext>
                </a:extLst>
              </p:cNvPr>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18" name="Group 18">
              <a:extLst>
                <a:ext uri="{FF2B5EF4-FFF2-40B4-BE49-F238E27FC236}">
                  <a16:creationId xmlns:a16="http://schemas.microsoft.com/office/drawing/2014/main" id="{E3519C09-6781-2376-7587-6E6F55A00D43}"/>
                </a:ext>
              </a:extLst>
            </p:cNvPr>
            <p:cNvGrpSpPr/>
            <p:nvPr/>
          </p:nvGrpSpPr>
          <p:grpSpPr>
            <a:xfrm>
              <a:off x="1111367" y="0"/>
              <a:ext cx="428090" cy="428090"/>
              <a:chOff x="0" y="0"/>
              <a:chExt cx="812800" cy="812800"/>
            </a:xfrm>
          </p:grpSpPr>
          <p:sp>
            <p:nvSpPr>
              <p:cNvPr id="19" name="Freeform 19">
                <a:extLst>
                  <a:ext uri="{FF2B5EF4-FFF2-40B4-BE49-F238E27FC236}">
                    <a16:creationId xmlns:a16="http://schemas.microsoft.com/office/drawing/2014/main" id="{DACB9FFD-6764-62DB-2A5B-3E8AEA29FEF7}"/>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45EE9"/>
              </a:solidFill>
            </p:spPr>
          </p:sp>
          <p:sp>
            <p:nvSpPr>
              <p:cNvPr id="20" name="TextBox 20">
                <a:extLst>
                  <a:ext uri="{FF2B5EF4-FFF2-40B4-BE49-F238E27FC236}">
                    <a16:creationId xmlns:a16="http://schemas.microsoft.com/office/drawing/2014/main" id="{F2BAF665-36C6-D502-C324-1AD9229DF424}"/>
                  </a:ext>
                </a:extLst>
              </p:cNvPr>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grpSp>
        <p:nvGrpSpPr>
          <p:cNvPr id="21" name="Group 21">
            <a:extLst>
              <a:ext uri="{FF2B5EF4-FFF2-40B4-BE49-F238E27FC236}">
                <a16:creationId xmlns:a16="http://schemas.microsoft.com/office/drawing/2014/main" id="{ACD947BD-8441-9EAF-A353-8656569C58F5}"/>
              </a:ext>
            </a:extLst>
          </p:cNvPr>
          <p:cNvGrpSpPr/>
          <p:nvPr/>
        </p:nvGrpSpPr>
        <p:grpSpPr>
          <a:xfrm>
            <a:off x="516769" y="7432040"/>
            <a:ext cx="1023862" cy="1023862"/>
            <a:chOff x="0" y="0"/>
            <a:chExt cx="812800" cy="812800"/>
          </a:xfrm>
        </p:grpSpPr>
        <p:sp>
          <p:nvSpPr>
            <p:cNvPr id="22" name="Freeform 22">
              <a:extLst>
                <a:ext uri="{FF2B5EF4-FFF2-40B4-BE49-F238E27FC236}">
                  <a16:creationId xmlns:a16="http://schemas.microsoft.com/office/drawing/2014/main" id="{E5A9860B-825B-0C87-2E54-39532CA8F8E9}"/>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27354"/>
            </a:solidFill>
          </p:spPr>
        </p:sp>
        <p:sp>
          <p:nvSpPr>
            <p:cNvPr id="23" name="TextBox 23">
              <a:extLst>
                <a:ext uri="{FF2B5EF4-FFF2-40B4-BE49-F238E27FC236}">
                  <a16:creationId xmlns:a16="http://schemas.microsoft.com/office/drawing/2014/main" id="{C8FB5BDF-09F0-CB95-7F16-7FD536B741EF}"/>
                </a:ext>
              </a:extLst>
            </p:cNvPr>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24" name="Group 24">
            <a:extLst>
              <a:ext uri="{FF2B5EF4-FFF2-40B4-BE49-F238E27FC236}">
                <a16:creationId xmlns:a16="http://schemas.microsoft.com/office/drawing/2014/main" id="{FEC886F1-0646-935F-E616-18BCC3428227}"/>
              </a:ext>
            </a:extLst>
          </p:cNvPr>
          <p:cNvGrpSpPr/>
          <p:nvPr/>
        </p:nvGrpSpPr>
        <p:grpSpPr>
          <a:xfrm rot="-10106257">
            <a:off x="3912022" y="60942"/>
            <a:ext cx="676596" cy="676596"/>
            <a:chOff x="0" y="0"/>
            <a:chExt cx="812800" cy="812800"/>
          </a:xfrm>
        </p:grpSpPr>
        <p:sp>
          <p:nvSpPr>
            <p:cNvPr id="25" name="Freeform 25">
              <a:extLst>
                <a:ext uri="{FF2B5EF4-FFF2-40B4-BE49-F238E27FC236}">
                  <a16:creationId xmlns:a16="http://schemas.microsoft.com/office/drawing/2014/main" id="{286F5BC2-FA05-374E-FF6B-6FEE17ADD2A8}"/>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45EE9"/>
            </a:solidFill>
          </p:spPr>
        </p:sp>
        <p:sp>
          <p:nvSpPr>
            <p:cNvPr id="26" name="TextBox 26">
              <a:extLst>
                <a:ext uri="{FF2B5EF4-FFF2-40B4-BE49-F238E27FC236}">
                  <a16:creationId xmlns:a16="http://schemas.microsoft.com/office/drawing/2014/main" id="{0E9BD924-39E5-7AD7-5DD5-82DE2A49EE2F}"/>
                </a:ext>
              </a:extLst>
            </p:cNvPr>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27" name="Group 27">
            <a:extLst>
              <a:ext uri="{FF2B5EF4-FFF2-40B4-BE49-F238E27FC236}">
                <a16:creationId xmlns:a16="http://schemas.microsoft.com/office/drawing/2014/main" id="{1DFD9F3A-228C-10BB-E7A5-3B0D8DCD68CB}"/>
              </a:ext>
            </a:extLst>
          </p:cNvPr>
          <p:cNvGrpSpPr/>
          <p:nvPr/>
        </p:nvGrpSpPr>
        <p:grpSpPr>
          <a:xfrm>
            <a:off x="-1453634" y="8045290"/>
            <a:ext cx="3629641" cy="3629641"/>
            <a:chOff x="0" y="0"/>
            <a:chExt cx="812800" cy="812800"/>
          </a:xfrm>
        </p:grpSpPr>
        <p:sp>
          <p:nvSpPr>
            <p:cNvPr id="28" name="Freeform 28">
              <a:extLst>
                <a:ext uri="{FF2B5EF4-FFF2-40B4-BE49-F238E27FC236}">
                  <a16:creationId xmlns:a16="http://schemas.microsoft.com/office/drawing/2014/main" id="{5D677694-7404-8B2F-B6A5-32BB05356635}"/>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5C853"/>
            </a:solidFill>
          </p:spPr>
        </p:sp>
        <p:sp>
          <p:nvSpPr>
            <p:cNvPr id="29" name="TextBox 29">
              <a:extLst>
                <a:ext uri="{FF2B5EF4-FFF2-40B4-BE49-F238E27FC236}">
                  <a16:creationId xmlns:a16="http://schemas.microsoft.com/office/drawing/2014/main" id="{03300C2D-0E31-9747-CD31-20A16E789024}"/>
                </a:ext>
              </a:extLst>
            </p:cNvPr>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30" name="Group 30">
            <a:extLst>
              <a:ext uri="{FF2B5EF4-FFF2-40B4-BE49-F238E27FC236}">
                <a16:creationId xmlns:a16="http://schemas.microsoft.com/office/drawing/2014/main" id="{D2AEFF29-A0A3-001E-284D-0307860BC1B3}"/>
              </a:ext>
            </a:extLst>
          </p:cNvPr>
          <p:cNvGrpSpPr/>
          <p:nvPr/>
        </p:nvGrpSpPr>
        <p:grpSpPr>
          <a:xfrm>
            <a:off x="17124083" y="7467004"/>
            <a:ext cx="705891" cy="705891"/>
            <a:chOff x="0" y="0"/>
            <a:chExt cx="812800" cy="812800"/>
          </a:xfrm>
        </p:grpSpPr>
        <p:sp>
          <p:nvSpPr>
            <p:cNvPr id="31" name="Freeform 31">
              <a:extLst>
                <a:ext uri="{FF2B5EF4-FFF2-40B4-BE49-F238E27FC236}">
                  <a16:creationId xmlns:a16="http://schemas.microsoft.com/office/drawing/2014/main" id="{8480BEE6-B8A9-E402-B2F7-822AD1D6FB27}"/>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5C853"/>
            </a:solidFill>
          </p:spPr>
        </p:sp>
        <p:sp>
          <p:nvSpPr>
            <p:cNvPr id="32" name="TextBox 32">
              <a:extLst>
                <a:ext uri="{FF2B5EF4-FFF2-40B4-BE49-F238E27FC236}">
                  <a16:creationId xmlns:a16="http://schemas.microsoft.com/office/drawing/2014/main" id="{E13A7B8C-F58E-43B9-C84C-59A8BA069997}"/>
                </a:ext>
              </a:extLst>
            </p:cNvPr>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sp>
        <p:nvSpPr>
          <p:cNvPr id="33" name="Freeform 33">
            <a:extLst>
              <a:ext uri="{FF2B5EF4-FFF2-40B4-BE49-F238E27FC236}">
                <a16:creationId xmlns:a16="http://schemas.microsoft.com/office/drawing/2014/main" id="{901FF87D-BE76-66F3-5F1A-C0B17E7F36F2}"/>
              </a:ext>
            </a:extLst>
          </p:cNvPr>
          <p:cNvSpPr/>
          <p:nvPr/>
        </p:nvSpPr>
        <p:spPr>
          <a:xfrm>
            <a:off x="385853" y="455851"/>
            <a:ext cx="1790154" cy="1145699"/>
          </a:xfrm>
          <a:custGeom>
            <a:avLst/>
            <a:gdLst/>
            <a:ahLst/>
            <a:cxnLst/>
            <a:rect l="l" t="t" r="r" b="b"/>
            <a:pathLst>
              <a:path w="1790154" h="1145699">
                <a:moveTo>
                  <a:pt x="0" y="0"/>
                </a:moveTo>
                <a:lnTo>
                  <a:pt x="1790154" y="0"/>
                </a:lnTo>
                <a:lnTo>
                  <a:pt x="1790154" y="1145698"/>
                </a:lnTo>
                <a:lnTo>
                  <a:pt x="0" y="114569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0" name="TextBox 40">
            <a:extLst>
              <a:ext uri="{FF2B5EF4-FFF2-40B4-BE49-F238E27FC236}">
                <a16:creationId xmlns:a16="http://schemas.microsoft.com/office/drawing/2014/main" id="{2207A271-FFBD-3C5A-5C71-A0518A3656E5}"/>
              </a:ext>
            </a:extLst>
          </p:cNvPr>
          <p:cNvSpPr txBox="1"/>
          <p:nvPr/>
        </p:nvSpPr>
        <p:spPr>
          <a:xfrm>
            <a:off x="2456933" y="498994"/>
            <a:ext cx="12409247" cy="1195648"/>
          </a:xfrm>
          <a:prstGeom prst="rect">
            <a:avLst/>
          </a:prstGeom>
        </p:spPr>
        <p:txBody>
          <a:bodyPr lIns="0" tIns="0" rIns="0" bIns="0" rtlCol="0" anchor="t">
            <a:spAutoFit/>
          </a:bodyPr>
          <a:lstStyle/>
          <a:p>
            <a:pPr algn="ctr">
              <a:lnSpc>
                <a:spcPts val="10262"/>
              </a:lnSpc>
              <a:spcBef>
                <a:spcPct val="0"/>
              </a:spcBef>
            </a:pPr>
            <a:r>
              <a:rPr lang="en-US" sz="7200" b="1" u="none" strike="noStrike" dirty="0">
                <a:latin typeface="Asap Condensed Bold" panose="020B0604020202020204" charset="0"/>
                <a:ea typeface="Calibri" panose="020F0502020204030204" pitchFamily="34" charset="0"/>
                <a:cs typeface="Times New Roman" panose="02020603050405020304" pitchFamily="18" charset="0"/>
                <a:sym typeface="Balabeloo"/>
              </a:rPr>
              <a:t>Step to Demonstrate </a:t>
            </a:r>
            <a:r>
              <a:rPr lang="en-US" sz="7200" b="1" dirty="0">
                <a:latin typeface="Asap Condensed Bold" panose="020B0604020202020204" charset="0"/>
                <a:ea typeface="Calibri" panose="020F0502020204030204" pitchFamily="34" charset="0"/>
                <a:cs typeface="Times New Roman" panose="02020603050405020304" pitchFamily="18" charset="0"/>
                <a:sym typeface="Balabeloo"/>
              </a:rPr>
              <a:t>project</a:t>
            </a:r>
            <a:endParaRPr lang="en-US" sz="7200" u="none" strike="noStrike" dirty="0">
              <a:latin typeface="Asap Condensed Bold" panose="020B0604020202020204" charset="0"/>
              <a:ea typeface="Balabeloo"/>
              <a:cs typeface="Balabeloo"/>
              <a:sym typeface="Balabeloo"/>
            </a:endParaRPr>
          </a:p>
        </p:txBody>
      </p:sp>
      <p:sp>
        <p:nvSpPr>
          <p:cNvPr id="41" name="TextBox 41">
            <a:extLst>
              <a:ext uri="{FF2B5EF4-FFF2-40B4-BE49-F238E27FC236}">
                <a16:creationId xmlns:a16="http://schemas.microsoft.com/office/drawing/2014/main" id="{95753974-0700-D72C-CCD3-131DB2094B4B}"/>
              </a:ext>
            </a:extLst>
          </p:cNvPr>
          <p:cNvSpPr txBox="1"/>
          <p:nvPr/>
        </p:nvSpPr>
        <p:spPr>
          <a:xfrm>
            <a:off x="1771964" y="2375266"/>
            <a:ext cx="15947045" cy="1141916"/>
          </a:xfrm>
          <a:prstGeom prst="rect">
            <a:avLst/>
          </a:prstGeom>
        </p:spPr>
        <p:txBody>
          <a:bodyPr wrap="square" lIns="0" tIns="0" rIns="0" bIns="0" rtlCol="0" anchor="t">
            <a:spAutoFit/>
          </a:bodyPr>
          <a:lstStyle/>
          <a:p>
            <a:pPr algn="ctr">
              <a:lnSpc>
                <a:spcPts val="4504"/>
              </a:lnSpc>
              <a:spcBef>
                <a:spcPct val="0"/>
              </a:spcBef>
            </a:pPr>
            <a:r>
              <a:rPr lang="en-US" sz="2800" b="1" dirty="0">
                <a:latin typeface="Times New Roman" panose="02020603050405020304" pitchFamily="18" charset="0"/>
                <a:ea typeface="Balsamiq Sans Bold"/>
                <a:cs typeface="Times New Roman" panose="02020603050405020304" pitchFamily="18" charset="0"/>
                <a:sym typeface="Balsamiq Sans Bold"/>
              </a:rPr>
              <a:t>Creating a financial forecasting dashboard in Power BI involves several steps, from importing data to building visualizations</a:t>
            </a:r>
            <a:endParaRPr lang="en-US" sz="2800" b="1" dirty="0">
              <a:latin typeface="29LT Adir Bold"/>
              <a:ea typeface="29LT Adir Bold"/>
              <a:cs typeface="29LT Adir Bold"/>
              <a:sym typeface="29LT Adir Bold"/>
            </a:endParaRPr>
          </a:p>
        </p:txBody>
      </p:sp>
      <p:sp>
        <p:nvSpPr>
          <p:cNvPr id="36" name="TextBox 41">
            <a:extLst>
              <a:ext uri="{FF2B5EF4-FFF2-40B4-BE49-F238E27FC236}">
                <a16:creationId xmlns:a16="http://schemas.microsoft.com/office/drawing/2014/main" id="{144D6752-9723-A195-5B9D-47EA86B9BE31}"/>
              </a:ext>
            </a:extLst>
          </p:cNvPr>
          <p:cNvSpPr txBox="1"/>
          <p:nvPr/>
        </p:nvSpPr>
        <p:spPr>
          <a:xfrm>
            <a:off x="2015338" y="3883665"/>
            <a:ext cx="15461689" cy="3795141"/>
          </a:xfrm>
          <a:prstGeom prst="rect">
            <a:avLst/>
          </a:prstGeom>
        </p:spPr>
        <p:txBody>
          <a:bodyPr wrap="square" lIns="0" tIns="0" rIns="0" bIns="0" rtlCol="0" anchor="t">
            <a:spAutoFit/>
          </a:bodyPr>
          <a:lstStyle/>
          <a:p>
            <a:pPr marL="0" lvl="1" indent="0">
              <a:spcBef>
                <a:spcPct val="0"/>
              </a:spcBef>
            </a:pPr>
            <a:r>
              <a:rPr lang="en-US" sz="2800" b="1" dirty="0">
                <a:latin typeface="Times New Roman" panose="02020603050405020304" pitchFamily="18" charset="0"/>
                <a:ea typeface="Balsamiq Sans Bold"/>
                <a:cs typeface="Times New Roman" panose="02020603050405020304" pitchFamily="18" charset="0"/>
                <a:sym typeface="Balsamiq Sans Bold"/>
              </a:rPr>
              <a:t>Step 1: Import Data</a:t>
            </a:r>
          </a:p>
          <a:p>
            <a:pPr marL="0" lvl="1">
              <a:spcBef>
                <a:spcPct val="0"/>
              </a:spcBef>
            </a:pPr>
            <a:r>
              <a:rPr lang="en-US" sz="2800" b="1" dirty="0">
                <a:effectLst/>
                <a:latin typeface="Times New Roman" panose="02020603050405020304" pitchFamily="18" charset="0"/>
                <a:ea typeface="SimSun" panose="02010600030101010101" pitchFamily="2" charset="-122"/>
              </a:rPr>
              <a:t>Step 2: Transform Data (Data Cleaning and Preparation)</a:t>
            </a:r>
          </a:p>
          <a:p>
            <a:pPr algn="just">
              <a:lnSpc>
                <a:spcPct val="115000"/>
              </a:lnSpc>
            </a:pPr>
            <a:r>
              <a:rPr lang="en-US" sz="2800" b="1" dirty="0">
                <a:effectLst/>
                <a:latin typeface="Times New Roman" panose="02020603050405020304" pitchFamily="18" charset="0"/>
                <a:ea typeface="SimSun" panose="02010600030101010101" pitchFamily="2" charset="-122"/>
              </a:rPr>
              <a:t>Step 3: Define Data Model and Relationships</a:t>
            </a:r>
            <a:endParaRPr lang="en-IN" sz="2800" dirty="0">
              <a:effectLst/>
              <a:latin typeface="Times New Roman" panose="02020603050405020304" pitchFamily="18" charset="0"/>
              <a:ea typeface="SimSun" panose="02010600030101010101" pitchFamily="2" charset="-122"/>
            </a:endParaRPr>
          </a:p>
          <a:p>
            <a:pPr algn="just">
              <a:lnSpc>
                <a:spcPct val="115000"/>
              </a:lnSpc>
            </a:pPr>
            <a:r>
              <a:rPr lang="en-US" sz="2800" b="1" dirty="0">
                <a:effectLst/>
                <a:latin typeface="Times New Roman" panose="02020603050405020304" pitchFamily="18" charset="0"/>
                <a:ea typeface="SimSun" panose="02010600030101010101" pitchFamily="2" charset="-122"/>
              </a:rPr>
              <a:t>Step 4: Create Visualizations for Temporal Analysis</a:t>
            </a:r>
            <a:endParaRPr lang="en-IN" sz="2800" dirty="0">
              <a:effectLst/>
              <a:latin typeface="Times New Roman" panose="02020603050405020304" pitchFamily="18" charset="0"/>
              <a:ea typeface="SimSun" panose="02010600030101010101" pitchFamily="2" charset="-122"/>
            </a:endParaRPr>
          </a:p>
          <a:p>
            <a:pPr algn="just">
              <a:lnSpc>
                <a:spcPct val="115000"/>
              </a:lnSpc>
            </a:pPr>
            <a:r>
              <a:rPr lang="en-US" sz="2800" b="1" dirty="0">
                <a:effectLst/>
                <a:latin typeface="Times New Roman" panose="02020603050405020304" pitchFamily="18" charset="0"/>
                <a:ea typeface="SimSun" panose="02010600030101010101" pitchFamily="2" charset="-122"/>
              </a:rPr>
              <a:t>Step 5: Add Additional Visualizations for Insight</a:t>
            </a:r>
            <a:endParaRPr lang="en-IN" sz="2800" dirty="0">
              <a:effectLst/>
              <a:latin typeface="Times New Roman" panose="02020603050405020304" pitchFamily="18" charset="0"/>
              <a:ea typeface="SimSun" panose="02010600030101010101" pitchFamily="2" charset="-122"/>
            </a:endParaRPr>
          </a:p>
          <a:p>
            <a:pPr algn="just">
              <a:lnSpc>
                <a:spcPct val="115000"/>
              </a:lnSpc>
            </a:pPr>
            <a:r>
              <a:rPr lang="en-US" sz="2800" b="1" dirty="0">
                <a:effectLst/>
                <a:latin typeface="Times New Roman" panose="02020603050405020304" pitchFamily="18" charset="0"/>
                <a:ea typeface="SimSun" panose="02010600030101010101" pitchFamily="2" charset="-122"/>
              </a:rPr>
              <a:t>Step 6: Build the Dashboard</a:t>
            </a:r>
            <a:endParaRPr lang="en-IN" sz="2800" dirty="0">
              <a:effectLst/>
              <a:latin typeface="Times New Roman" panose="02020603050405020304" pitchFamily="18" charset="0"/>
              <a:ea typeface="SimSun" panose="02010600030101010101" pitchFamily="2" charset="-122"/>
            </a:endParaRPr>
          </a:p>
          <a:p>
            <a:pPr algn="just">
              <a:lnSpc>
                <a:spcPct val="115000"/>
              </a:lnSpc>
            </a:pPr>
            <a:r>
              <a:rPr lang="en-US" sz="2800" b="1" dirty="0">
                <a:effectLst/>
                <a:latin typeface="Times New Roman" panose="02020603050405020304" pitchFamily="18" charset="0"/>
                <a:ea typeface="SimSun" panose="02010600030101010101" pitchFamily="2" charset="-122"/>
              </a:rPr>
              <a:t>Step 7: Publish and Share the Dashboard</a:t>
            </a:r>
            <a:endParaRPr lang="en-IN" sz="2800" dirty="0">
              <a:effectLst/>
              <a:latin typeface="Times New Roman" panose="02020603050405020304" pitchFamily="18" charset="0"/>
              <a:ea typeface="SimSun" panose="02010600030101010101" pitchFamily="2" charset="-122"/>
            </a:endParaRPr>
          </a:p>
          <a:p>
            <a:pPr algn="just">
              <a:lnSpc>
                <a:spcPct val="115000"/>
              </a:lnSpc>
            </a:pPr>
            <a:r>
              <a:rPr lang="en-US" sz="2800" b="1" dirty="0">
                <a:effectLst/>
                <a:latin typeface="Times New Roman" panose="02020603050405020304" pitchFamily="18" charset="0"/>
                <a:ea typeface="SimSun" panose="02010600030101010101" pitchFamily="2" charset="-122"/>
              </a:rPr>
              <a:t>Step 8: Review and Refine</a:t>
            </a:r>
            <a:endParaRPr lang="en-IN" sz="2800" dirty="0">
              <a:effectLst/>
              <a:latin typeface="Times New Roman" panose="02020603050405020304" pitchFamily="18" charset="0"/>
              <a:ea typeface="SimSun" panose="02010600030101010101" pitchFamily="2" charset="-122"/>
            </a:endParaRPr>
          </a:p>
        </p:txBody>
      </p:sp>
    </p:spTree>
    <p:extLst>
      <p:ext uri="{BB962C8B-B14F-4D97-AF65-F5344CB8AC3E}">
        <p14:creationId xmlns:p14="http://schemas.microsoft.com/office/powerpoint/2010/main" val="379530903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155</TotalTime>
  <Words>1208</Words>
  <Application>Microsoft Office PowerPoint</Application>
  <PresentationFormat>Custom</PresentationFormat>
  <Paragraphs>148</Paragraphs>
  <Slides>18</Slides>
  <Notes>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18</vt:i4>
      </vt:variant>
    </vt:vector>
  </HeadingPairs>
  <TitlesOfParts>
    <vt:vector size="28" baseType="lpstr">
      <vt:lpstr>Asap Condensed Bold</vt:lpstr>
      <vt:lpstr>Calibri</vt:lpstr>
      <vt:lpstr>Arial</vt:lpstr>
      <vt:lpstr>Dumondi Condensed Bold</vt:lpstr>
      <vt:lpstr>Roca One Bold</vt:lpstr>
      <vt:lpstr>Dumondi Condensed</vt:lpstr>
      <vt:lpstr>Times New Roman</vt:lpstr>
      <vt:lpstr>29LT Adir Bold</vt:lpstr>
      <vt:lpstr>29LT Adir Semi-Bold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Copy of Competitive Analysis Presentation</dc:title>
  <cp:lastModifiedBy>Sagar K A</cp:lastModifiedBy>
  <cp:revision>3</cp:revision>
  <dcterms:created xsi:type="dcterms:W3CDTF">2006-08-16T00:00:00Z</dcterms:created>
  <dcterms:modified xsi:type="dcterms:W3CDTF">2024-12-02T12:56:15Z</dcterms:modified>
  <dc:identifier>DAGXSFKb8DU</dc:identifier>
</cp:coreProperties>
</file>